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60" d="100"/>
          <a:sy n="60" d="100"/>
        </p:scale>
        <p:origin x="8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228600" algn="ctr">
              <a:spcBef>
                <a:spcPts val="0"/>
              </a:spcBef>
              <a:buSzTx/>
              <a:buNone/>
              <a:defRPr sz="5200"/>
            </a:lvl2pPr>
            <a:lvl3pPr marL="0" indent="457200" algn="ctr">
              <a:spcBef>
                <a:spcPts val="0"/>
              </a:spcBef>
              <a:buSzTx/>
              <a:buNone/>
              <a:defRPr sz="5200"/>
            </a:lvl3pPr>
            <a:lvl4pPr marL="0" indent="685800" algn="ctr">
              <a:spcBef>
                <a:spcPts val="0"/>
              </a:spcBef>
              <a:buSzTx/>
              <a:buNone/>
              <a:defRPr sz="5200"/>
            </a:lvl4pPr>
            <a:lvl5pPr marL="0" indent="91440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4770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4833937" y="5997575"/>
            <a:ext cx="14716126" cy="8636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6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1712269" y="0"/>
            <a:ext cx="20959463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13"/>
          </p:nvPr>
        </p:nvSpPr>
        <p:spPr>
          <a:xfrm>
            <a:off x="5329062" y="406546"/>
            <a:ext cx="13716003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465718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228600" algn="ctr">
              <a:spcBef>
                <a:spcPts val="0"/>
              </a:spcBef>
              <a:buSzTx/>
              <a:buNone/>
              <a:defRPr sz="5200"/>
            </a:lvl2pPr>
            <a:lvl3pPr marL="0" indent="457200" algn="ctr">
              <a:spcBef>
                <a:spcPts val="0"/>
              </a:spcBef>
              <a:buSzTx/>
              <a:buNone/>
              <a:defRPr sz="5200"/>
            </a:lvl3pPr>
            <a:lvl4pPr marL="0" indent="685800" algn="ctr">
              <a:spcBef>
                <a:spcPts val="0"/>
              </a:spcBef>
              <a:buSzTx/>
              <a:buNone/>
              <a:defRPr sz="5200"/>
            </a:lvl4pPr>
            <a:lvl5pPr marL="0" indent="91440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6231433" y="863203"/>
            <a:ext cx="17439681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87453" y="6643687"/>
            <a:ext cx="7500938" cy="578643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228600" algn="ctr">
              <a:spcBef>
                <a:spcPts val="0"/>
              </a:spcBef>
              <a:buSzTx/>
              <a:buNone/>
              <a:defRPr sz="5200"/>
            </a:lvl2pPr>
            <a:lvl3pPr marL="0" indent="457200" algn="ctr">
              <a:spcBef>
                <a:spcPts val="0"/>
              </a:spcBef>
              <a:buSzTx/>
              <a:buNone/>
              <a:defRPr sz="5200"/>
            </a:lvl3pPr>
            <a:lvl4pPr marL="0" indent="685800" algn="ctr">
              <a:spcBef>
                <a:spcPts val="0"/>
              </a:spcBef>
              <a:buSzTx/>
              <a:buNone/>
              <a:defRPr sz="5200"/>
            </a:lvl4pPr>
            <a:lvl5pPr marL="0" indent="91440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8794253" y="3637358"/>
            <a:ext cx="13260587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151164" indent="-465364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307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2442031" y="7072312"/>
            <a:ext cx="8514489" cy="567928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2192000" y="1250156"/>
            <a:ext cx="8251032" cy="55006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291704" y="1250156"/>
            <a:ext cx="16850320" cy="1123354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 b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11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055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500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944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389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833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278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722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167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3.mp3"/><Relationship Id="rId7" Type="http://schemas.openxmlformats.org/officeDocument/2006/relationships/image" Target="../media/image22.jpe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Relationship Id="rId9" Type="http://schemas.openxmlformats.org/officeDocument/2006/relationships/image" Target="../media/image24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11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EF950B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20" name="Morning Meeting"/>
            <p:cNvSpPr txBox="1"/>
            <p:nvPr/>
          </p:nvSpPr>
          <p:spPr>
            <a:xfrm>
              <a:off x="202270" y="26511"/>
              <a:ext cx="24049510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Morning Meeting</a:t>
              </a:r>
            </a:p>
          </p:txBody>
        </p:sp>
      </p:grpSp>
      <p:pic>
        <p:nvPicPr>
          <p:cNvPr id="122" name="Adrenaline - 5 Minute Countdown.mp4" descr="Adrenaline - 5 Minute Countdown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40" y="3362126"/>
            <a:ext cx="24384000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29788" fill="hold"/>
                                        <p:tgtEl>
                                          <p:spTgt spid="1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2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roup"/>
          <p:cNvGrpSpPr/>
          <p:nvPr/>
        </p:nvGrpSpPr>
        <p:grpSpPr>
          <a:xfrm>
            <a:off x="-34366" y="-31278"/>
            <a:ext cx="24478132" cy="3396154"/>
            <a:chOff x="0" y="0"/>
            <a:chExt cx="24478130" cy="3396153"/>
          </a:xfrm>
        </p:grpSpPr>
        <p:sp>
          <p:nvSpPr>
            <p:cNvPr id="164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48ABAD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65" name="Quote of the Day"/>
            <p:cNvSpPr txBox="1"/>
            <p:nvPr/>
          </p:nvSpPr>
          <p:spPr>
            <a:xfrm>
              <a:off x="1013933" y="26511"/>
              <a:ext cx="22400784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Quote of the Day</a:t>
              </a:r>
            </a:p>
          </p:txBody>
        </p:sp>
      </p:grpSp>
      <p:pic>
        <p:nvPicPr>
          <p:cNvPr id="167" name="4674080-Heraclitus-Quote-Big-results-require-big-ambitions.jpg" descr="4674080-Heraclitus-Quote-Big-results-require-big-ambitions.jpg"/>
          <p:cNvPicPr>
            <a:picLocks noChangeAspect="1"/>
          </p:cNvPicPr>
          <p:nvPr/>
        </p:nvPicPr>
        <p:blipFill>
          <a:blip r:embed="rId2"/>
          <a:srcRect t="9017"/>
          <a:stretch>
            <a:fillRect/>
          </a:stretch>
        </p:blipFill>
        <p:spPr>
          <a:xfrm>
            <a:off x="-13737" y="3328075"/>
            <a:ext cx="24411474" cy="124932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roup"/>
          <p:cNvGrpSpPr/>
          <p:nvPr/>
        </p:nvGrpSpPr>
        <p:grpSpPr>
          <a:xfrm>
            <a:off x="-34366" y="-31278"/>
            <a:ext cx="24478132" cy="3396154"/>
            <a:chOff x="0" y="0"/>
            <a:chExt cx="24478130" cy="3396153"/>
          </a:xfrm>
        </p:grpSpPr>
        <p:sp>
          <p:nvSpPr>
            <p:cNvPr id="16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A87CB6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70" name="Word of the Day"/>
            <p:cNvSpPr txBox="1"/>
            <p:nvPr/>
          </p:nvSpPr>
          <p:spPr>
            <a:xfrm>
              <a:off x="189570" y="26511"/>
              <a:ext cx="24049510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Word of the Day</a:t>
              </a:r>
            </a:p>
          </p:txBody>
        </p:sp>
      </p:grpSp>
      <p:pic>
        <p:nvPicPr>
          <p:cNvPr id="172" name="Screen Shot 2018-01-17 at 8.43.39 AM.png" descr="Screen Shot 2018-01-17 at 8.43.39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5512" y="10717049"/>
            <a:ext cx="10626620" cy="28226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Screen Shot 2018-01-17 at 8.44.01 AM.png" descr="Screen Shot 2018-01-17 at 8.44.01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82964" y="11890795"/>
            <a:ext cx="5105401" cy="14986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7" name="Group"/>
          <p:cNvGrpSpPr/>
          <p:nvPr/>
        </p:nvGrpSpPr>
        <p:grpSpPr>
          <a:xfrm>
            <a:off x="407392" y="4046625"/>
            <a:ext cx="23569216" cy="8427031"/>
            <a:chOff x="0" y="0"/>
            <a:chExt cx="23569215" cy="8427030"/>
          </a:xfrm>
        </p:grpSpPr>
        <p:sp>
          <p:nvSpPr>
            <p:cNvPr id="174" name="Line"/>
            <p:cNvSpPr/>
            <p:nvPr/>
          </p:nvSpPr>
          <p:spPr>
            <a:xfrm>
              <a:off x="4882109" y="5018793"/>
              <a:ext cx="13780915" cy="1"/>
            </a:xfrm>
            <a:prstGeom prst="line">
              <a:avLst/>
            </a:prstGeom>
            <a:noFill/>
            <a:ln w="25400" cap="flat">
              <a:solidFill>
                <a:srgbClr val="929292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pic>
          <p:nvPicPr>
            <p:cNvPr id="175" name="Screen Shot 2018-02-12 at 8.28.48 AM.png" descr="Screen Shot 2018-02-12 at 8.28.48 AM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63451" y="0"/>
              <a:ext cx="17818232" cy="43920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6" name="Screen Shot 2018-02-12 at 8.30.14 AM.png" descr="Screen Shot 2018-02-12 at 8.30.14 AM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5916443"/>
              <a:ext cx="23569216" cy="25105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143" y="-6456280"/>
            <a:ext cx="24500286" cy="2266616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2" name="Group"/>
          <p:cNvGrpSpPr/>
          <p:nvPr/>
        </p:nvGrpSpPr>
        <p:grpSpPr>
          <a:xfrm>
            <a:off x="-34366" y="-31278"/>
            <a:ext cx="24478132" cy="3396154"/>
            <a:chOff x="0" y="0"/>
            <a:chExt cx="24478130" cy="3396153"/>
          </a:xfrm>
        </p:grpSpPr>
        <p:sp>
          <p:nvSpPr>
            <p:cNvPr id="180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EF3442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81" name="Gratefuls"/>
            <p:cNvSpPr txBox="1"/>
            <p:nvPr/>
          </p:nvSpPr>
          <p:spPr>
            <a:xfrm>
              <a:off x="189570" y="26511"/>
              <a:ext cx="24049510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Gratefuls</a:t>
              </a:r>
            </a:p>
          </p:txBody>
        </p:sp>
      </p:grpSp>
      <p:sp>
        <p:nvSpPr>
          <p:cNvPr id="183" name="I am grateful for…"/>
          <p:cNvSpPr txBox="1"/>
          <p:nvPr/>
        </p:nvSpPr>
        <p:spPr>
          <a:xfrm rot="21078054">
            <a:off x="3154971" y="8812212"/>
            <a:ext cx="12079657" cy="1984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11600" b="0">
                <a:solidFill>
                  <a:srgbClr val="5E5E5E"/>
                </a:solidFill>
                <a:latin typeface="Bradley Hand ITC TT-Bold"/>
                <a:ea typeface="Bradley Hand ITC TT-Bold"/>
                <a:cs typeface="Bradley Hand ITC TT-Bold"/>
                <a:sym typeface="Bradley Hand ITC TT-Bold"/>
              </a:defRPr>
            </a:lvl1pPr>
          </a:lstStyle>
          <a:p>
            <a:r>
              <a:t>I am grateful for…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roup"/>
          <p:cNvGrpSpPr/>
          <p:nvPr/>
        </p:nvGrpSpPr>
        <p:grpSpPr>
          <a:xfrm>
            <a:off x="-34366" y="-31278"/>
            <a:ext cx="24478132" cy="3396154"/>
            <a:chOff x="0" y="0"/>
            <a:chExt cx="24478130" cy="3396153"/>
          </a:xfrm>
        </p:grpSpPr>
        <p:sp>
          <p:nvSpPr>
            <p:cNvPr id="185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F68C2A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86" name="Product of the Day"/>
            <p:cNvSpPr txBox="1"/>
            <p:nvPr/>
          </p:nvSpPr>
          <p:spPr>
            <a:xfrm>
              <a:off x="479879" y="26511"/>
              <a:ext cx="23468892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Product of the Day</a:t>
              </a:r>
            </a:p>
          </p:txBody>
        </p:sp>
      </p:grpSp>
      <p:pic>
        <p:nvPicPr>
          <p:cNvPr id="188" name="Screen Shot 2018-01-13 at 6.16.45 PM.png" descr="Screen Shot 2018-01-13 at 6.16.45 PM.png"/>
          <p:cNvPicPr>
            <a:picLocks noChangeAspect="1"/>
          </p:cNvPicPr>
          <p:nvPr/>
        </p:nvPicPr>
        <p:blipFill>
          <a:blip r:embed="rId2"/>
          <a:srcRect l="1893" r="1107"/>
          <a:stretch>
            <a:fillRect/>
          </a:stretch>
        </p:blipFill>
        <p:spPr>
          <a:xfrm>
            <a:off x="4060596" y="3628235"/>
            <a:ext cx="15942746" cy="97875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190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FEC526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91" name="Improvements"/>
            <p:cNvSpPr txBox="1"/>
            <p:nvPr/>
          </p:nvSpPr>
          <p:spPr>
            <a:xfrm>
              <a:off x="564150" y="45009"/>
              <a:ext cx="23325750" cy="3193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20100"/>
              </a:lvl1pPr>
            </a:lstStyle>
            <a:p>
              <a:r>
                <a:t>Improvements</a:t>
              </a:r>
            </a:p>
          </p:txBody>
        </p:sp>
      </p:grpSp>
      <p:pic>
        <p:nvPicPr>
          <p:cNvPr id="19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317" y="3332063"/>
            <a:ext cx="16249366" cy="121870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42B97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6" name="22 Principles"/>
          <p:cNvSpPr txBox="1"/>
          <p:nvPr/>
        </p:nvSpPr>
        <p:spPr>
          <a:xfrm>
            <a:off x="155205" y="-4766"/>
            <a:ext cx="24049509" cy="3230024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r>
              <a:t>22 Principles</a:t>
            </a:r>
          </a:p>
        </p:txBody>
      </p:sp>
      <p:sp>
        <p:nvSpPr>
          <p:cNvPr id="197" name="Open group…"/>
          <p:cNvSpPr txBox="1"/>
          <p:nvPr/>
        </p:nvSpPr>
        <p:spPr>
          <a:xfrm>
            <a:off x="3656748" y="3692978"/>
            <a:ext cx="17070503" cy="9749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Open group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Copy slide you need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Close group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Paste slide here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Delete group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0" name="What is the purpose of…"/>
          <p:cNvSpPr txBox="1"/>
          <p:nvPr/>
        </p:nvSpPr>
        <p:spPr>
          <a:xfrm>
            <a:off x="6576678" y="5359253"/>
            <a:ext cx="14058266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What is the purpose of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FastCap?</a:t>
            </a:r>
          </a:p>
        </p:txBody>
      </p:sp>
      <p:sp>
        <p:nvSpPr>
          <p:cNvPr id="201" name="To grow people.…"/>
          <p:cNvSpPr txBox="1"/>
          <p:nvPr/>
        </p:nvSpPr>
        <p:spPr>
          <a:xfrm>
            <a:off x="-11580494" y="6932612"/>
            <a:ext cx="11179453" cy="1666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rPr dirty="0"/>
              <a:t>To grow people.</a:t>
            </a:r>
          </a:p>
        </p:txBody>
      </p:sp>
      <p:grpSp>
        <p:nvGrpSpPr>
          <p:cNvPr id="204" name="Group"/>
          <p:cNvGrpSpPr/>
          <p:nvPr/>
        </p:nvGrpSpPr>
        <p:grpSpPr>
          <a:xfrm>
            <a:off x="1067600" y="3987502"/>
            <a:ext cx="4038242" cy="5890220"/>
            <a:chOff x="0" y="-841512"/>
            <a:chExt cx="4038240" cy="5890219"/>
          </a:xfrm>
        </p:grpSpPr>
        <p:sp>
          <p:nvSpPr>
            <p:cNvPr id="202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03" name="1"/>
            <p:cNvSpPr txBox="1"/>
            <p:nvPr/>
          </p:nvSpPr>
          <p:spPr>
            <a:xfrm>
              <a:off x="271849" y="-841512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</a:t>
              </a:r>
            </a:p>
          </p:txBody>
        </p:sp>
      </p:grpSp>
      <p:sp>
        <p:nvSpPr>
          <p:cNvPr id="205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817014 0.191769" pathEditMode="relative">
                                      <p:cBhvr>
                                        <p:cTn id="6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FastCap is always…"/>
          <p:cNvSpPr txBox="1"/>
          <p:nvPr/>
        </p:nvSpPr>
        <p:spPr>
          <a:xfrm>
            <a:off x="1965348" y="3719178"/>
            <a:ext cx="21147670" cy="7094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 err="1"/>
              <a:t>FastCap</a:t>
            </a:r>
            <a:r>
              <a:rPr dirty="0"/>
              <a:t> is always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/>
              <a:t>looking for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/>
              <a:t>a way to improve</a:t>
            </a:r>
          </a:p>
        </p:txBody>
      </p:sp>
      <p:sp>
        <p:nvSpPr>
          <p:cNvPr id="208" name="Safety,Quality…"/>
          <p:cNvSpPr txBox="1"/>
          <p:nvPr/>
        </p:nvSpPr>
        <p:spPr>
          <a:xfrm>
            <a:off x="-16018517" y="10155457"/>
            <a:ext cx="15608809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rPr dirty="0" err="1"/>
              <a:t>Safety,Quality</a:t>
            </a:r>
            <a:r>
              <a:rPr dirty="0"/>
              <a:t> </a:t>
            </a:r>
          </a:p>
          <a:p>
            <a:pPr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rPr dirty="0"/>
              <a:t>Simplicity, &amp; Speed</a:t>
            </a:r>
          </a:p>
        </p:txBody>
      </p:sp>
      <p:grpSp>
        <p:nvGrpSpPr>
          <p:cNvPr id="211" name="Group"/>
          <p:cNvGrpSpPr/>
          <p:nvPr/>
        </p:nvGrpSpPr>
        <p:grpSpPr>
          <a:xfrm>
            <a:off x="1270982" y="3415751"/>
            <a:ext cx="4038242" cy="5890220"/>
            <a:chOff x="0" y="-1058312"/>
            <a:chExt cx="4038240" cy="5890219"/>
          </a:xfrm>
        </p:grpSpPr>
        <p:sp>
          <p:nvSpPr>
            <p:cNvPr id="20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10" name="2"/>
            <p:cNvSpPr txBox="1"/>
            <p:nvPr/>
          </p:nvSpPr>
          <p:spPr>
            <a:xfrm>
              <a:off x="323517" y="-1058312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2</a:t>
              </a:r>
            </a:p>
          </p:txBody>
        </p:sp>
      </p:grpSp>
      <p:sp>
        <p:nvSpPr>
          <p:cNvPr id="212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3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214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5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05 0.0154 L 0.85905 -0.0052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7" y="-10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208"/>
                                        </p:tgtEl>
                                      </p:cBhvr>
                                      <p:by x="93822" y="93822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2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Winston Churchill said…"/>
          <p:cNvSpPr txBox="1"/>
          <p:nvPr/>
        </p:nvSpPr>
        <p:spPr>
          <a:xfrm>
            <a:off x="4591839" y="4437028"/>
            <a:ext cx="21147670" cy="5281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   Winston Churchill said </a:t>
            </a:r>
          </a:p>
          <a:p>
            <a:pPr algn="l"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          these words:</a:t>
            </a:r>
          </a:p>
        </p:txBody>
      </p:sp>
      <p:sp>
        <p:nvSpPr>
          <p:cNvPr id="218" name="“Action this day”"/>
          <p:cNvSpPr txBox="1"/>
          <p:nvPr/>
        </p:nvSpPr>
        <p:spPr>
          <a:xfrm>
            <a:off x="-12159932" y="9058274"/>
            <a:ext cx="1033843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rPr u="none"/>
              <a:t>“</a:t>
            </a:r>
            <a:r>
              <a:t>Action this day</a:t>
            </a:r>
            <a:r>
              <a:rPr u="none"/>
              <a:t>”</a:t>
            </a:r>
          </a:p>
        </p:txBody>
      </p:sp>
      <p:grpSp>
        <p:nvGrpSpPr>
          <p:cNvPr id="221" name="Group"/>
          <p:cNvGrpSpPr/>
          <p:nvPr/>
        </p:nvGrpSpPr>
        <p:grpSpPr>
          <a:xfrm>
            <a:off x="254189" y="3096227"/>
            <a:ext cx="4038241" cy="5890221"/>
            <a:chOff x="0" y="-854390"/>
            <a:chExt cx="4038240" cy="5890219"/>
          </a:xfrm>
        </p:grpSpPr>
        <p:sp>
          <p:nvSpPr>
            <p:cNvPr id="21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20" name="3"/>
            <p:cNvSpPr txBox="1"/>
            <p:nvPr/>
          </p:nvSpPr>
          <p:spPr>
            <a:xfrm>
              <a:off x="323517" y="-854390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3</a:t>
              </a:r>
            </a:p>
          </p:txBody>
        </p:sp>
      </p:grpSp>
      <p:sp>
        <p:nvSpPr>
          <p:cNvPr id="222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3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224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5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770980 -0.025405" pathEditMode="relative">
                                      <p:cBhvr>
                                        <p:cTn id="6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When we walk away from                             something we"/>
          <p:cNvSpPr txBox="1"/>
          <p:nvPr/>
        </p:nvSpPr>
        <p:spPr>
          <a:xfrm>
            <a:off x="2248632" y="4217352"/>
            <a:ext cx="21147670" cy="5281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lvl1pPr>
          </a:lstStyle>
          <a:p>
            <a:r>
              <a:t>When we walk away from                             something we</a:t>
            </a:r>
          </a:p>
        </p:txBody>
      </p:sp>
      <p:sp>
        <p:nvSpPr>
          <p:cNvPr id="228" name="leave it better…"/>
          <p:cNvSpPr txBox="1"/>
          <p:nvPr/>
        </p:nvSpPr>
        <p:spPr>
          <a:xfrm>
            <a:off x="-8673767" y="15360014"/>
            <a:ext cx="11376026" cy="52812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rPr u="sng"/>
              <a:t>leave it better </a:t>
            </a:r>
          </a:p>
          <a:p>
            <a:pPr algn="l"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rPr u="sng"/>
              <a:t>than you found it.</a:t>
            </a:r>
          </a:p>
        </p:txBody>
      </p:sp>
      <p:grpSp>
        <p:nvGrpSpPr>
          <p:cNvPr id="231" name="Group"/>
          <p:cNvGrpSpPr/>
          <p:nvPr/>
        </p:nvGrpSpPr>
        <p:grpSpPr>
          <a:xfrm>
            <a:off x="353540" y="3048432"/>
            <a:ext cx="4038241" cy="5890220"/>
            <a:chOff x="0" y="-916471"/>
            <a:chExt cx="4038240" cy="5890219"/>
          </a:xfrm>
        </p:grpSpPr>
        <p:sp>
          <p:nvSpPr>
            <p:cNvPr id="22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30" name="4"/>
            <p:cNvSpPr txBox="1"/>
            <p:nvPr/>
          </p:nvSpPr>
          <p:spPr>
            <a:xfrm>
              <a:off x="199489" y="-916471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4</a:t>
              </a:r>
            </a:p>
          </p:txBody>
        </p:sp>
      </p:grpSp>
      <p:sp>
        <p:nvSpPr>
          <p:cNvPr id="232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3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234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5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655609 -0.546716" pathEditMode="relative">
                                      <p:cBhvr>
                                        <p:cTn id="6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124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EF950B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25" name="Morning Meeting"/>
            <p:cNvSpPr txBox="1"/>
            <p:nvPr/>
          </p:nvSpPr>
          <p:spPr>
            <a:xfrm>
              <a:off x="202270" y="26511"/>
              <a:ext cx="24049510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Morning Meeting</a:t>
              </a:r>
            </a:p>
          </p:txBody>
        </p:sp>
      </p:grpSp>
      <p:pic>
        <p:nvPicPr>
          <p:cNvPr id="127" name="IMG_0337.jpg" descr="IMG_03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194" y="3345865"/>
            <a:ext cx="24512388" cy="183842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Our job title is…"/>
          <p:cNvSpPr txBox="1"/>
          <p:nvPr/>
        </p:nvSpPr>
        <p:spPr>
          <a:xfrm>
            <a:off x="7703911" y="5124132"/>
            <a:ext cx="21147670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lvl1pPr>
          </a:lstStyle>
          <a:p>
            <a:r>
              <a:t> Our job title is…</a:t>
            </a:r>
          </a:p>
        </p:txBody>
      </p:sp>
      <p:sp>
        <p:nvSpPr>
          <p:cNvPr id="238" name="Process Engineer"/>
          <p:cNvSpPr txBox="1"/>
          <p:nvPr/>
        </p:nvSpPr>
        <p:spPr>
          <a:xfrm>
            <a:off x="-12058332" y="12461874"/>
            <a:ext cx="1015301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Process Engineer</a:t>
            </a:r>
          </a:p>
        </p:txBody>
      </p:sp>
      <p:grpSp>
        <p:nvGrpSpPr>
          <p:cNvPr id="241" name="Group"/>
          <p:cNvGrpSpPr/>
          <p:nvPr/>
        </p:nvGrpSpPr>
        <p:grpSpPr>
          <a:xfrm>
            <a:off x="353540" y="3123722"/>
            <a:ext cx="4038241" cy="5890220"/>
            <a:chOff x="0" y="-841181"/>
            <a:chExt cx="4038240" cy="5890219"/>
          </a:xfrm>
        </p:grpSpPr>
        <p:sp>
          <p:nvSpPr>
            <p:cNvPr id="23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40" name="5"/>
            <p:cNvSpPr txBox="1"/>
            <p:nvPr/>
          </p:nvSpPr>
          <p:spPr>
            <a:xfrm>
              <a:off x="323517" y="-841181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5</a:t>
              </a:r>
            </a:p>
          </p:txBody>
        </p:sp>
      </p:grpSp>
      <p:sp>
        <p:nvSpPr>
          <p:cNvPr id="242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43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244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45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66 0.00254 L 0.80749 -0.2530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42" y="-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Everything of value comes after"/>
          <p:cNvSpPr txBox="1"/>
          <p:nvPr/>
        </p:nvSpPr>
        <p:spPr>
          <a:xfrm>
            <a:off x="5141028" y="4941069"/>
            <a:ext cx="14759576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lvl1pPr>
          </a:lstStyle>
          <a:p>
            <a:r>
              <a:t>Everything of value comes after</a:t>
            </a:r>
          </a:p>
        </p:txBody>
      </p:sp>
      <p:sp>
        <p:nvSpPr>
          <p:cNvPr id="248" name="much hard work."/>
          <p:cNvSpPr txBox="1"/>
          <p:nvPr/>
        </p:nvSpPr>
        <p:spPr>
          <a:xfrm>
            <a:off x="7245362" y="15459074"/>
            <a:ext cx="1029398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t>much hard work.</a:t>
            </a:r>
          </a:p>
        </p:txBody>
      </p:sp>
      <p:grpSp>
        <p:nvGrpSpPr>
          <p:cNvPr id="251" name="Group"/>
          <p:cNvGrpSpPr/>
          <p:nvPr/>
        </p:nvGrpSpPr>
        <p:grpSpPr>
          <a:xfrm>
            <a:off x="353540" y="2952137"/>
            <a:ext cx="4038241" cy="5890220"/>
            <a:chOff x="0" y="-1012766"/>
            <a:chExt cx="4038240" cy="5890219"/>
          </a:xfrm>
        </p:grpSpPr>
        <p:sp>
          <p:nvSpPr>
            <p:cNvPr id="24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50" name="6"/>
            <p:cNvSpPr txBox="1"/>
            <p:nvPr/>
          </p:nvSpPr>
          <p:spPr>
            <a:xfrm>
              <a:off x="323517" y="-1012766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6</a:t>
              </a:r>
            </a:p>
          </p:txBody>
        </p:sp>
      </p:grpSp>
      <p:sp>
        <p:nvSpPr>
          <p:cNvPr id="252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3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254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5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503 -0.482680" pathEditMode="relative">
                                      <p:cBhvr>
                                        <p:cTn id="6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Our goal each day…"/>
          <p:cNvSpPr txBox="1"/>
          <p:nvPr/>
        </p:nvSpPr>
        <p:spPr>
          <a:xfrm>
            <a:off x="2176109" y="4436730"/>
            <a:ext cx="22354572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Our goal each day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is to make one</a:t>
            </a:r>
          </a:p>
        </p:txBody>
      </p:sp>
      <p:sp>
        <p:nvSpPr>
          <p:cNvPr id="258" name="2 second improvement."/>
          <p:cNvSpPr txBox="1"/>
          <p:nvPr/>
        </p:nvSpPr>
        <p:spPr>
          <a:xfrm>
            <a:off x="-10921681" y="13833474"/>
            <a:ext cx="1410525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2 second improvement.</a:t>
            </a:r>
          </a:p>
        </p:txBody>
      </p:sp>
      <p:grpSp>
        <p:nvGrpSpPr>
          <p:cNvPr id="261" name="Group"/>
          <p:cNvGrpSpPr/>
          <p:nvPr/>
        </p:nvGrpSpPr>
        <p:grpSpPr>
          <a:xfrm>
            <a:off x="1342081" y="3556499"/>
            <a:ext cx="4038241" cy="5890220"/>
            <a:chOff x="0" y="-847755"/>
            <a:chExt cx="4038240" cy="5890219"/>
          </a:xfrm>
        </p:grpSpPr>
        <p:sp>
          <p:nvSpPr>
            <p:cNvPr id="25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60" name="7"/>
            <p:cNvSpPr txBox="1"/>
            <p:nvPr/>
          </p:nvSpPr>
          <p:spPr>
            <a:xfrm>
              <a:off x="323517" y="-847755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7</a:t>
              </a:r>
            </a:p>
          </p:txBody>
        </p:sp>
      </p:grpSp>
      <p:sp>
        <p:nvSpPr>
          <p:cNvPr id="262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3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264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5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706314 -0.385509" pathEditMode="relative">
                                      <p:cBhvr>
                                        <p:cTn id="6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he most powerful word in the…"/>
          <p:cNvSpPr txBox="1"/>
          <p:nvPr/>
        </p:nvSpPr>
        <p:spPr>
          <a:xfrm>
            <a:off x="2825280" y="4735581"/>
            <a:ext cx="22354573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The most powerful word in the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human language is</a:t>
            </a:r>
          </a:p>
        </p:txBody>
      </p:sp>
      <p:sp>
        <p:nvSpPr>
          <p:cNvPr id="268" name="a person’s name."/>
          <p:cNvSpPr txBox="1"/>
          <p:nvPr/>
        </p:nvSpPr>
        <p:spPr>
          <a:xfrm>
            <a:off x="-6109969" y="18049874"/>
            <a:ext cx="1015301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a person’s name.</a:t>
            </a:r>
          </a:p>
        </p:txBody>
      </p:sp>
      <p:grpSp>
        <p:nvGrpSpPr>
          <p:cNvPr id="271" name="Group"/>
          <p:cNvGrpSpPr/>
          <p:nvPr/>
        </p:nvGrpSpPr>
        <p:grpSpPr>
          <a:xfrm>
            <a:off x="709140" y="3415751"/>
            <a:ext cx="4038241" cy="5890220"/>
            <a:chOff x="0" y="-988503"/>
            <a:chExt cx="4038240" cy="5890219"/>
          </a:xfrm>
        </p:grpSpPr>
        <p:sp>
          <p:nvSpPr>
            <p:cNvPr id="26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70" name="8"/>
            <p:cNvSpPr txBox="1"/>
            <p:nvPr/>
          </p:nvSpPr>
          <p:spPr>
            <a:xfrm>
              <a:off x="323517" y="-988503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8</a:t>
              </a:r>
            </a:p>
          </p:txBody>
        </p:sp>
      </p:grpSp>
      <p:sp>
        <p:nvSpPr>
          <p:cNvPr id="272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73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274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75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607345 -0.687977" pathEditMode="relative">
                                      <p:cBhvr>
                                        <p:cTn id="6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Enjoy your day to the…"/>
          <p:cNvSpPr txBox="1"/>
          <p:nvPr/>
        </p:nvSpPr>
        <p:spPr>
          <a:xfrm>
            <a:off x="2075179" y="4666932"/>
            <a:ext cx="22354573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Enjoy your day to the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fullest by</a:t>
            </a:r>
          </a:p>
        </p:txBody>
      </p:sp>
      <p:sp>
        <p:nvSpPr>
          <p:cNvPr id="278" name="doing the hard thing first."/>
          <p:cNvSpPr txBox="1"/>
          <p:nvPr/>
        </p:nvSpPr>
        <p:spPr>
          <a:xfrm>
            <a:off x="-8064919" y="18037192"/>
            <a:ext cx="16010256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doing the hard thing first.</a:t>
            </a:r>
          </a:p>
        </p:txBody>
      </p:sp>
      <p:grpSp>
        <p:nvGrpSpPr>
          <p:cNvPr id="281" name="Group"/>
          <p:cNvGrpSpPr/>
          <p:nvPr/>
        </p:nvGrpSpPr>
        <p:grpSpPr>
          <a:xfrm>
            <a:off x="1067600" y="3303592"/>
            <a:ext cx="4038242" cy="5890220"/>
            <a:chOff x="0" y="-916471"/>
            <a:chExt cx="4038240" cy="5890219"/>
          </a:xfrm>
        </p:grpSpPr>
        <p:sp>
          <p:nvSpPr>
            <p:cNvPr id="27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80" name="9"/>
            <p:cNvSpPr txBox="1"/>
            <p:nvPr/>
          </p:nvSpPr>
          <p:spPr>
            <a:xfrm>
              <a:off x="323517" y="-916471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9</a:t>
              </a:r>
            </a:p>
          </p:txBody>
        </p:sp>
      </p:grpSp>
      <p:sp>
        <p:nvSpPr>
          <p:cNvPr id="282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83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284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85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26706 -0.648867" pathEditMode="relative"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o understand the real issue,…"/>
          <p:cNvSpPr txBox="1"/>
          <p:nvPr/>
        </p:nvSpPr>
        <p:spPr>
          <a:xfrm>
            <a:off x="2532379" y="4768532"/>
            <a:ext cx="22354573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To understand the real issue,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we must ask:</a:t>
            </a:r>
          </a:p>
        </p:txBody>
      </p:sp>
      <p:sp>
        <p:nvSpPr>
          <p:cNvPr id="288" name="“Why?&quot;…"/>
          <p:cNvSpPr txBox="1"/>
          <p:nvPr/>
        </p:nvSpPr>
        <p:spPr>
          <a:xfrm>
            <a:off x="-9324656" y="7775592"/>
            <a:ext cx="6367146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t>“Why?" </a:t>
            </a:r>
          </a:p>
          <a:p>
            <a:pPr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t>five times.</a:t>
            </a:r>
          </a:p>
        </p:txBody>
      </p:sp>
      <p:grpSp>
        <p:nvGrpSpPr>
          <p:cNvPr id="291" name="Group"/>
          <p:cNvGrpSpPr/>
          <p:nvPr/>
        </p:nvGrpSpPr>
        <p:grpSpPr>
          <a:xfrm>
            <a:off x="709140" y="3415751"/>
            <a:ext cx="4038241" cy="5890220"/>
            <a:chOff x="0" y="-988503"/>
            <a:chExt cx="4038240" cy="5890219"/>
          </a:xfrm>
        </p:grpSpPr>
        <p:sp>
          <p:nvSpPr>
            <p:cNvPr id="28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90" name="10"/>
            <p:cNvSpPr txBox="1"/>
            <p:nvPr/>
          </p:nvSpPr>
          <p:spPr>
            <a:xfrm>
              <a:off x="323517" y="-988503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10</a:t>
              </a:r>
            </a:p>
          </p:txBody>
        </p:sp>
      </p:grpSp>
      <p:sp>
        <p:nvSpPr>
          <p:cNvPr id="292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93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294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95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800808 0.049052" pathEditMode="relative">
                                      <p:cBhvr>
                                        <p:cTn id="6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When discussing a problem,…"/>
          <p:cNvSpPr txBox="1"/>
          <p:nvPr/>
        </p:nvSpPr>
        <p:spPr>
          <a:xfrm>
            <a:off x="2532379" y="5124132"/>
            <a:ext cx="22354573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When discussing a problem,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we need to</a:t>
            </a:r>
          </a:p>
        </p:txBody>
      </p:sp>
      <p:sp>
        <p:nvSpPr>
          <p:cNvPr id="298" name="go and see."/>
          <p:cNvSpPr txBox="1"/>
          <p:nvPr/>
        </p:nvSpPr>
        <p:spPr>
          <a:xfrm>
            <a:off x="-10423206" y="9007474"/>
            <a:ext cx="700087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go and see.</a:t>
            </a:r>
          </a:p>
        </p:txBody>
      </p:sp>
      <p:grpSp>
        <p:nvGrpSpPr>
          <p:cNvPr id="301" name="Group"/>
          <p:cNvGrpSpPr/>
          <p:nvPr/>
        </p:nvGrpSpPr>
        <p:grpSpPr>
          <a:xfrm>
            <a:off x="709140" y="3487783"/>
            <a:ext cx="4038241" cy="5890220"/>
            <a:chOff x="0" y="-916471"/>
            <a:chExt cx="4038240" cy="5890219"/>
          </a:xfrm>
        </p:grpSpPr>
        <p:sp>
          <p:nvSpPr>
            <p:cNvPr id="29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00" name="11"/>
            <p:cNvSpPr txBox="1"/>
            <p:nvPr/>
          </p:nvSpPr>
          <p:spPr>
            <a:xfrm>
              <a:off x="323517" y="-916471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t>11</a:t>
              </a:r>
            </a:p>
          </p:txBody>
        </p:sp>
      </p:grpSp>
      <p:sp>
        <p:nvSpPr>
          <p:cNvPr id="302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03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304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05" name="FastCap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841604 -0.008148" pathEditMode="relative">
                                      <p:cBhvr>
                                        <p:cTn id="6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What must we do if we want to understand our actions?"/>
          <p:cNvSpPr txBox="1"/>
          <p:nvPr/>
        </p:nvSpPr>
        <p:spPr>
          <a:xfrm>
            <a:off x="2989579" y="5124132"/>
            <a:ext cx="22354573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lvl1pPr>
          </a:lstStyle>
          <a:p>
            <a:r>
              <a:t>What must we do if we want to understand our actions?</a:t>
            </a:r>
          </a:p>
        </p:txBody>
      </p:sp>
      <p:sp>
        <p:nvSpPr>
          <p:cNvPr id="308" name="Hansei"/>
          <p:cNvSpPr txBox="1"/>
          <p:nvPr/>
        </p:nvSpPr>
        <p:spPr>
          <a:xfrm>
            <a:off x="-5241606" y="8702674"/>
            <a:ext cx="453072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Hansei </a:t>
            </a:r>
          </a:p>
        </p:txBody>
      </p:sp>
      <p:grpSp>
        <p:nvGrpSpPr>
          <p:cNvPr id="311" name="Group"/>
          <p:cNvGrpSpPr/>
          <p:nvPr/>
        </p:nvGrpSpPr>
        <p:grpSpPr>
          <a:xfrm>
            <a:off x="709140" y="3410838"/>
            <a:ext cx="4038241" cy="5890220"/>
            <a:chOff x="0" y="-993416"/>
            <a:chExt cx="4038240" cy="5890219"/>
          </a:xfrm>
        </p:grpSpPr>
        <p:sp>
          <p:nvSpPr>
            <p:cNvPr id="30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10" name="12"/>
            <p:cNvSpPr txBox="1"/>
            <p:nvPr/>
          </p:nvSpPr>
          <p:spPr>
            <a:xfrm>
              <a:off x="323517" y="-993416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12</a:t>
              </a:r>
            </a:p>
          </p:txBody>
        </p:sp>
      </p:grpSp>
      <p:sp>
        <p:nvSpPr>
          <p:cNvPr id="312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3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314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5" name="FastCap’s Principles"/>
          <p:cNvSpPr txBox="1"/>
          <p:nvPr/>
        </p:nvSpPr>
        <p:spPr>
          <a:xfrm>
            <a:off x="-2360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670600 0.069181" pathEditMode="relative">
                                      <p:cBhvr>
                                        <p:cTn id="6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Real learning comes…"/>
          <p:cNvSpPr txBox="1"/>
          <p:nvPr/>
        </p:nvSpPr>
        <p:spPr>
          <a:xfrm>
            <a:off x="1516380" y="4819332"/>
            <a:ext cx="22354572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Real learning comes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when you ask</a:t>
            </a:r>
          </a:p>
        </p:txBody>
      </p:sp>
      <p:sp>
        <p:nvSpPr>
          <p:cNvPr id="318" name="questions."/>
          <p:cNvSpPr txBox="1"/>
          <p:nvPr/>
        </p:nvSpPr>
        <p:spPr>
          <a:xfrm>
            <a:off x="-7426006" y="8499474"/>
            <a:ext cx="629348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questions.</a:t>
            </a:r>
          </a:p>
        </p:txBody>
      </p:sp>
      <p:grpSp>
        <p:nvGrpSpPr>
          <p:cNvPr id="321" name="Group"/>
          <p:cNvGrpSpPr/>
          <p:nvPr/>
        </p:nvGrpSpPr>
        <p:grpSpPr>
          <a:xfrm>
            <a:off x="1318740" y="3557592"/>
            <a:ext cx="4038241" cy="5890220"/>
            <a:chOff x="0" y="-916471"/>
            <a:chExt cx="4038240" cy="5890219"/>
          </a:xfrm>
        </p:grpSpPr>
        <p:sp>
          <p:nvSpPr>
            <p:cNvPr id="31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20" name="13"/>
            <p:cNvSpPr txBox="1"/>
            <p:nvPr/>
          </p:nvSpPr>
          <p:spPr>
            <a:xfrm>
              <a:off x="323517" y="-916471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13</a:t>
              </a:r>
            </a:p>
          </p:txBody>
        </p:sp>
      </p:grpSp>
      <p:sp>
        <p:nvSpPr>
          <p:cNvPr id="322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23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324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25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681434 -0.003501" pathEditMode="relative">
                                      <p:cBhvr>
                                        <p:cTn id="6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42B97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28" name="22 Principles"/>
          <p:cNvSpPr txBox="1"/>
          <p:nvPr/>
        </p:nvSpPr>
        <p:spPr>
          <a:xfrm>
            <a:off x="155205" y="-4766"/>
            <a:ext cx="24049509" cy="3230024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r>
              <a:t>22 Principles</a:t>
            </a:r>
          </a:p>
        </p:txBody>
      </p:sp>
      <p:sp>
        <p:nvSpPr>
          <p:cNvPr id="329" name="What did Bob Taylor say?"/>
          <p:cNvSpPr txBox="1"/>
          <p:nvPr/>
        </p:nvSpPr>
        <p:spPr>
          <a:xfrm>
            <a:off x="2278379" y="5319712"/>
            <a:ext cx="22354573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lvl1pPr>
          </a:lstStyle>
          <a:p>
            <a:r>
              <a:t> What did Bob Taylor say?</a:t>
            </a:r>
          </a:p>
        </p:txBody>
      </p:sp>
      <p:sp>
        <p:nvSpPr>
          <p:cNvPr id="330" name="“Responsible…"/>
          <p:cNvSpPr txBox="1"/>
          <p:nvPr/>
        </p:nvSpPr>
        <p:spPr>
          <a:xfrm>
            <a:off x="-10876899" y="8154695"/>
            <a:ext cx="9799956" cy="5281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t>“Responsible </a:t>
            </a:r>
          </a:p>
          <a:p>
            <a:pPr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t>for more things</a:t>
            </a:r>
          </a:p>
          <a:p>
            <a:pPr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t> and people.”</a:t>
            </a:r>
          </a:p>
        </p:txBody>
      </p:sp>
      <p:grpSp>
        <p:nvGrpSpPr>
          <p:cNvPr id="333" name="Group"/>
          <p:cNvGrpSpPr/>
          <p:nvPr/>
        </p:nvGrpSpPr>
        <p:grpSpPr>
          <a:xfrm>
            <a:off x="-248748" y="-155379"/>
            <a:ext cx="24881496" cy="4230157"/>
            <a:chOff x="0" y="0"/>
            <a:chExt cx="24881495" cy="4230155"/>
          </a:xfrm>
        </p:grpSpPr>
        <p:sp>
          <p:nvSpPr>
            <p:cNvPr id="331" name="x"/>
            <p:cNvSpPr/>
            <p:nvPr/>
          </p:nvSpPr>
          <p:spPr>
            <a:xfrm>
              <a:off x="189190" y="87487"/>
              <a:ext cx="24692306" cy="3396154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t>x</a:t>
              </a:r>
            </a:p>
          </p:txBody>
        </p:sp>
        <p:sp>
          <p:nvSpPr>
            <p:cNvPr id="332" name="22 Principles"/>
            <p:cNvSpPr txBox="1"/>
            <p:nvPr/>
          </p:nvSpPr>
          <p:spPr>
            <a:xfrm>
              <a:off x="0" y="0"/>
              <a:ext cx="24259934" cy="4230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/>
            <a:p>
              <a:r>
                <a:rPr b="0">
                  <a:latin typeface="Papyrus"/>
                  <a:ea typeface="Papyrus"/>
                  <a:cs typeface="Papyrus"/>
                  <a:sym typeface="Papyrus"/>
                </a:rPr>
                <a:t>22</a:t>
              </a:r>
              <a:r>
                <a:t> Principles</a:t>
              </a:r>
            </a:p>
          </p:txBody>
        </p:sp>
      </p:grpSp>
      <p:grpSp>
        <p:nvGrpSpPr>
          <p:cNvPr id="336" name="Group"/>
          <p:cNvGrpSpPr/>
          <p:nvPr/>
        </p:nvGrpSpPr>
        <p:grpSpPr>
          <a:xfrm>
            <a:off x="1267940" y="3557592"/>
            <a:ext cx="4038241" cy="5890220"/>
            <a:chOff x="0" y="-916471"/>
            <a:chExt cx="4038240" cy="5890219"/>
          </a:xfrm>
        </p:grpSpPr>
        <p:sp>
          <p:nvSpPr>
            <p:cNvPr id="334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35" name="14"/>
            <p:cNvSpPr txBox="1"/>
            <p:nvPr/>
          </p:nvSpPr>
          <p:spPr>
            <a:xfrm>
              <a:off x="323517" y="-916471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14</a:t>
              </a:r>
            </a:p>
          </p:txBody>
        </p:sp>
      </p:grpSp>
      <p:sp>
        <p:nvSpPr>
          <p:cNvPr id="337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38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339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40" name="FastCap’s Principles"/>
          <p:cNvSpPr txBox="1"/>
          <p:nvPr/>
        </p:nvSpPr>
        <p:spPr>
          <a:xfrm>
            <a:off x="-2614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799815 -0.048698" pathEditMode="relative">
                                      <p:cBhvr>
                                        <p:cTn id="6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Name"/>
          <p:cNvSpPr txBox="1"/>
          <p:nvPr/>
        </p:nvSpPr>
        <p:spPr>
          <a:xfrm rot="20727136">
            <a:off x="2245923" y="4781759"/>
            <a:ext cx="19022916" cy="6258586"/>
          </a:xfrm>
          <a:prstGeom prst="rect">
            <a:avLst/>
          </a:prstGeom>
          <a:ln w="12700">
            <a:miter lim="400000"/>
          </a:ln>
          <a:effectLst>
            <a:outerShdw blurRad="190500" dist="8455" dir="5400000" rotWithShape="0">
              <a:srgbClr val="000000"/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>
              <a:defRPr sz="53600" b="0">
                <a:solidFill>
                  <a:srgbClr val="FF2A1A"/>
                </a:solidFill>
                <a:latin typeface="SignPainter-HouseScript Semibol"/>
                <a:ea typeface="SignPainter-HouseScript Semibol"/>
                <a:cs typeface="SignPainter-HouseScript Semibol"/>
                <a:sym typeface="SignPainter-HouseScript Semibol"/>
              </a:defRPr>
            </a:lvl1pPr>
          </a:lstStyle>
          <a:p>
            <a:r>
              <a:t>Name</a:t>
            </a:r>
          </a:p>
        </p:txBody>
      </p:sp>
      <p:grpSp>
        <p:nvGrpSpPr>
          <p:cNvPr id="132" name="Group"/>
          <p:cNvGrpSpPr/>
          <p:nvPr/>
        </p:nvGrpSpPr>
        <p:grpSpPr>
          <a:xfrm>
            <a:off x="-47066" y="-31278"/>
            <a:ext cx="24478133" cy="3396155"/>
            <a:chOff x="0" y="0"/>
            <a:chExt cx="24478131" cy="3396154"/>
          </a:xfrm>
        </p:grpSpPr>
        <p:sp>
          <p:nvSpPr>
            <p:cNvPr id="130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FEC526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31" name="Tomorrow’s Leader"/>
            <p:cNvSpPr txBox="1"/>
            <p:nvPr/>
          </p:nvSpPr>
          <p:spPr>
            <a:xfrm>
              <a:off x="564150" y="222867"/>
              <a:ext cx="23325750" cy="28373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9900"/>
              </a:lvl1pPr>
            </a:lstStyle>
            <a:p>
              <a:r>
                <a:rPr sz="17500" dirty="0"/>
                <a:t>Tomorrow’s Leader</a:t>
              </a:r>
            </a:p>
          </p:txBody>
        </p:sp>
      </p:grp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“I'll trade all the intelligence…"/>
          <p:cNvSpPr txBox="1"/>
          <p:nvPr/>
        </p:nvSpPr>
        <p:spPr>
          <a:xfrm>
            <a:off x="2468966" y="4090352"/>
            <a:ext cx="22354573" cy="5281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“I'll trade all the intelligence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in the world for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someone with</a:t>
            </a:r>
          </a:p>
        </p:txBody>
      </p:sp>
      <p:sp>
        <p:nvSpPr>
          <p:cNvPr id="343" name="vision.”"/>
          <p:cNvSpPr txBox="1"/>
          <p:nvPr/>
        </p:nvSpPr>
        <p:spPr>
          <a:xfrm>
            <a:off x="-7610157" y="7713662"/>
            <a:ext cx="464756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vision.”</a:t>
            </a:r>
          </a:p>
        </p:txBody>
      </p:sp>
      <p:grpSp>
        <p:nvGrpSpPr>
          <p:cNvPr id="346" name="Group"/>
          <p:cNvGrpSpPr/>
          <p:nvPr/>
        </p:nvGrpSpPr>
        <p:grpSpPr>
          <a:xfrm>
            <a:off x="1267940" y="3557592"/>
            <a:ext cx="4038241" cy="5890220"/>
            <a:chOff x="0" y="-916471"/>
            <a:chExt cx="4038240" cy="5890219"/>
          </a:xfrm>
        </p:grpSpPr>
        <p:sp>
          <p:nvSpPr>
            <p:cNvPr id="344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45" name="15"/>
            <p:cNvSpPr txBox="1"/>
            <p:nvPr/>
          </p:nvSpPr>
          <p:spPr>
            <a:xfrm>
              <a:off x="323517" y="-916471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15</a:t>
              </a:r>
            </a:p>
          </p:txBody>
        </p:sp>
      </p:grpSp>
      <p:sp>
        <p:nvSpPr>
          <p:cNvPr id="347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48" name="22 Principles"/>
          <p:cNvSpPr txBox="1"/>
          <p:nvPr/>
        </p:nvSpPr>
        <p:spPr>
          <a:xfrm>
            <a:off x="551085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349" name="—Harry Akers"/>
          <p:cNvSpPr txBox="1"/>
          <p:nvPr/>
        </p:nvSpPr>
        <p:spPr>
          <a:xfrm>
            <a:off x="15571254" y="11539537"/>
            <a:ext cx="834199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lvl1pPr>
          </a:lstStyle>
          <a:p>
            <a:r>
              <a:t>—Harry Akers</a:t>
            </a:r>
          </a:p>
        </p:txBody>
      </p:sp>
      <p:sp>
        <p:nvSpPr>
          <p:cNvPr id="350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51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771524 0.111670" pathEditMode="relative">
                                      <p:cBhvr>
                                        <p:cTn id="6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Toyota never attempts to…"/>
          <p:cNvSpPr txBox="1"/>
          <p:nvPr/>
        </p:nvSpPr>
        <p:spPr>
          <a:xfrm>
            <a:off x="2430779" y="3658552"/>
            <a:ext cx="22354573" cy="5281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Toyota never attempts to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improve anything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unless they can</a:t>
            </a:r>
          </a:p>
        </p:txBody>
      </p:sp>
      <p:sp>
        <p:nvSpPr>
          <p:cNvPr id="354" name="cut the waste in half."/>
          <p:cNvSpPr txBox="1"/>
          <p:nvPr/>
        </p:nvSpPr>
        <p:spPr>
          <a:xfrm>
            <a:off x="-14818200" y="9365257"/>
            <a:ext cx="1278826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cut the waste in half.</a:t>
            </a:r>
          </a:p>
        </p:txBody>
      </p:sp>
      <p:grpSp>
        <p:nvGrpSpPr>
          <p:cNvPr id="357" name="Group"/>
          <p:cNvGrpSpPr/>
          <p:nvPr/>
        </p:nvGrpSpPr>
        <p:grpSpPr>
          <a:xfrm>
            <a:off x="1318740" y="3206603"/>
            <a:ext cx="4038241" cy="5890220"/>
            <a:chOff x="0" y="-1013460"/>
            <a:chExt cx="4038240" cy="5890219"/>
          </a:xfrm>
        </p:grpSpPr>
        <p:sp>
          <p:nvSpPr>
            <p:cNvPr id="355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56" name="16"/>
            <p:cNvSpPr txBox="1"/>
            <p:nvPr/>
          </p:nvSpPr>
          <p:spPr>
            <a:xfrm>
              <a:off x="323517" y="-1013460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16</a:t>
              </a:r>
            </a:p>
          </p:txBody>
        </p:sp>
      </p:grpSp>
      <p:sp>
        <p:nvSpPr>
          <p:cNvPr id="358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59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360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61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876848 0.000459" pathEditMode="relative">
                                      <p:cBhvr>
                                        <p:cTn id="6" dur="1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There are two sides to holding…"/>
          <p:cNvSpPr txBox="1"/>
          <p:nvPr/>
        </p:nvSpPr>
        <p:spPr>
          <a:xfrm>
            <a:off x="3547618" y="3415751"/>
            <a:ext cx="22354573" cy="5281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/>
              <a:t> There are two sides to holding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/>
              <a:t>each other accountable:</a:t>
            </a:r>
          </a:p>
        </p:txBody>
      </p:sp>
      <p:sp>
        <p:nvSpPr>
          <p:cNvPr id="364" name="both the giving &amp;…"/>
          <p:cNvSpPr txBox="1"/>
          <p:nvPr/>
        </p:nvSpPr>
        <p:spPr>
          <a:xfrm>
            <a:off x="-12632054" y="7904519"/>
            <a:ext cx="11376026" cy="5281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t>both the giving &amp; </a:t>
            </a:r>
          </a:p>
          <a:p>
            <a:pPr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t>receiving person</a:t>
            </a:r>
          </a:p>
          <a:p>
            <a:pPr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t>should be humble.</a:t>
            </a:r>
          </a:p>
        </p:txBody>
      </p:sp>
      <p:grpSp>
        <p:nvGrpSpPr>
          <p:cNvPr id="367" name="Group"/>
          <p:cNvGrpSpPr/>
          <p:nvPr/>
        </p:nvGrpSpPr>
        <p:grpSpPr>
          <a:xfrm>
            <a:off x="1318740" y="3415751"/>
            <a:ext cx="4038241" cy="5890220"/>
            <a:chOff x="0" y="-804312"/>
            <a:chExt cx="4038240" cy="5890219"/>
          </a:xfrm>
        </p:grpSpPr>
        <p:sp>
          <p:nvSpPr>
            <p:cNvPr id="365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66" name="17"/>
            <p:cNvSpPr txBox="1"/>
            <p:nvPr/>
          </p:nvSpPr>
          <p:spPr>
            <a:xfrm>
              <a:off x="323517" y="-804312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17</a:t>
              </a:r>
            </a:p>
          </p:txBody>
        </p:sp>
      </p:grpSp>
      <p:sp>
        <p:nvSpPr>
          <p:cNvPr id="368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69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370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71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5 0.01088 L 0.88529 -0.0005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19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364"/>
                                        </p:tgtEl>
                                      </p:cBhvr>
                                      <p:by x="106946" y="10694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" grpId="2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Your success at FastCap…"/>
          <p:cNvSpPr txBox="1"/>
          <p:nvPr/>
        </p:nvSpPr>
        <p:spPr>
          <a:xfrm>
            <a:off x="2227579" y="3861752"/>
            <a:ext cx="22354573" cy="5281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Your success at FastCap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will be determined by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the fact that you are</a:t>
            </a:r>
          </a:p>
        </p:txBody>
      </p:sp>
      <p:sp>
        <p:nvSpPr>
          <p:cNvPr id="374" name="never satisfied."/>
          <p:cNvSpPr txBox="1"/>
          <p:nvPr/>
        </p:nvSpPr>
        <p:spPr>
          <a:xfrm>
            <a:off x="-11269344" y="9847262"/>
            <a:ext cx="926020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never satisfied.</a:t>
            </a:r>
          </a:p>
        </p:txBody>
      </p:sp>
      <p:grpSp>
        <p:nvGrpSpPr>
          <p:cNvPr id="377" name="Group"/>
          <p:cNvGrpSpPr/>
          <p:nvPr/>
        </p:nvGrpSpPr>
        <p:grpSpPr>
          <a:xfrm>
            <a:off x="1318740" y="3252828"/>
            <a:ext cx="4038241" cy="5890220"/>
            <a:chOff x="0" y="-967235"/>
            <a:chExt cx="4038240" cy="5890219"/>
          </a:xfrm>
        </p:grpSpPr>
        <p:sp>
          <p:nvSpPr>
            <p:cNvPr id="375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76" name="18"/>
            <p:cNvSpPr txBox="1"/>
            <p:nvPr/>
          </p:nvSpPr>
          <p:spPr>
            <a:xfrm>
              <a:off x="323517" y="-967235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18</a:t>
              </a:r>
            </a:p>
          </p:txBody>
        </p:sp>
      </p:grpSp>
      <p:sp>
        <p:nvSpPr>
          <p:cNvPr id="378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79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380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81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807138 -0.022512" pathEditMode="relative">
                                      <p:cBhvr>
                                        <p:cTn id="6" dur="10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Toyota’s success…"/>
          <p:cNvSpPr txBox="1"/>
          <p:nvPr/>
        </p:nvSpPr>
        <p:spPr>
          <a:xfrm>
            <a:off x="3040379" y="3810952"/>
            <a:ext cx="22354573" cy="5281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Toyota’s success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is the result of the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relentless pursuit of</a:t>
            </a:r>
          </a:p>
        </p:txBody>
      </p:sp>
      <p:sp>
        <p:nvSpPr>
          <p:cNvPr id="384" name="building a culture."/>
          <p:cNvSpPr txBox="1"/>
          <p:nvPr/>
        </p:nvSpPr>
        <p:spPr>
          <a:xfrm>
            <a:off x="-13148944" y="9339262"/>
            <a:ext cx="1100010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building a culture.</a:t>
            </a:r>
          </a:p>
        </p:txBody>
      </p:sp>
      <p:grpSp>
        <p:nvGrpSpPr>
          <p:cNvPr id="387" name="Group"/>
          <p:cNvGrpSpPr/>
          <p:nvPr/>
        </p:nvGrpSpPr>
        <p:grpSpPr>
          <a:xfrm>
            <a:off x="1318740" y="3282803"/>
            <a:ext cx="4038241" cy="5890220"/>
            <a:chOff x="0" y="-937260"/>
            <a:chExt cx="4038240" cy="5890219"/>
          </a:xfrm>
        </p:grpSpPr>
        <p:sp>
          <p:nvSpPr>
            <p:cNvPr id="385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86" name="19"/>
            <p:cNvSpPr txBox="1"/>
            <p:nvPr/>
          </p:nvSpPr>
          <p:spPr>
            <a:xfrm>
              <a:off x="323517" y="-937260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19</a:t>
              </a:r>
            </a:p>
          </p:txBody>
        </p:sp>
      </p:grpSp>
      <p:sp>
        <p:nvSpPr>
          <p:cNvPr id="388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89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390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91" name="FastCap'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FastCap's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877794 0.015119" pathEditMode="relative">
                                      <p:cBhvr>
                                        <p:cTn id="6" dur="1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How do you make a…"/>
          <p:cNvSpPr txBox="1"/>
          <p:nvPr/>
        </p:nvSpPr>
        <p:spPr>
          <a:xfrm>
            <a:off x="2430779" y="4425632"/>
            <a:ext cx="22354573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How do you make a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vision stick?</a:t>
            </a:r>
          </a:p>
        </p:txBody>
      </p:sp>
      <p:sp>
        <p:nvSpPr>
          <p:cNvPr id="394" name="Cast it over and over."/>
          <p:cNvSpPr txBox="1"/>
          <p:nvPr/>
        </p:nvSpPr>
        <p:spPr>
          <a:xfrm>
            <a:off x="-14584044" y="8831262"/>
            <a:ext cx="1316672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Cast it over and over. </a:t>
            </a:r>
          </a:p>
        </p:txBody>
      </p:sp>
      <p:grpSp>
        <p:nvGrpSpPr>
          <p:cNvPr id="397" name="Group"/>
          <p:cNvGrpSpPr/>
          <p:nvPr/>
        </p:nvGrpSpPr>
        <p:grpSpPr>
          <a:xfrm>
            <a:off x="1318740" y="3214390"/>
            <a:ext cx="4038241" cy="5890220"/>
            <a:chOff x="0" y="-1005673"/>
            <a:chExt cx="4038240" cy="5890219"/>
          </a:xfrm>
        </p:grpSpPr>
        <p:sp>
          <p:nvSpPr>
            <p:cNvPr id="395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96" name="20"/>
            <p:cNvSpPr txBox="1"/>
            <p:nvPr/>
          </p:nvSpPr>
          <p:spPr>
            <a:xfrm>
              <a:off x="323517" y="-1005673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20</a:t>
              </a:r>
            </a:p>
          </p:txBody>
        </p:sp>
      </p:grpSp>
      <p:sp>
        <p:nvSpPr>
          <p:cNvPr id="398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99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400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01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866689 -0.020374" pathEditMode="relative">
                                      <p:cBhvr>
                                        <p:cTn id="6" dur="100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There are two kinds…"/>
          <p:cNvSpPr txBox="1"/>
          <p:nvPr/>
        </p:nvSpPr>
        <p:spPr>
          <a:xfrm>
            <a:off x="3141979" y="4374832"/>
            <a:ext cx="22354573" cy="346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There are two kinds </a:t>
            </a:r>
          </a:p>
          <a:p>
            <a: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of people in the world:</a:t>
            </a:r>
          </a:p>
        </p:txBody>
      </p:sp>
      <p:sp>
        <p:nvSpPr>
          <p:cNvPr id="404" name="givers and takers."/>
          <p:cNvSpPr txBox="1"/>
          <p:nvPr/>
        </p:nvSpPr>
        <p:spPr>
          <a:xfrm>
            <a:off x="-12815569" y="9694862"/>
            <a:ext cx="1074229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givers and takers.</a:t>
            </a:r>
          </a:p>
        </p:txBody>
      </p:sp>
      <p:grpSp>
        <p:nvGrpSpPr>
          <p:cNvPr id="407" name="Group"/>
          <p:cNvGrpSpPr/>
          <p:nvPr/>
        </p:nvGrpSpPr>
        <p:grpSpPr>
          <a:xfrm>
            <a:off x="1318740" y="3163590"/>
            <a:ext cx="4038241" cy="5890220"/>
            <a:chOff x="0" y="-1056473"/>
            <a:chExt cx="4038240" cy="5890219"/>
          </a:xfrm>
        </p:grpSpPr>
        <p:sp>
          <p:nvSpPr>
            <p:cNvPr id="405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06" name="21"/>
            <p:cNvSpPr txBox="1"/>
            <p:nvPr/>
          </p:nvSpPr>
          <p:spPr>
            <a:xfrm>
              <a:off x="323517" y="-1056473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21</a:t>
              </a:r>
            </a:p>
          </p:txBody>
        </p:sp>
      </p:grpSp>
      <p:sp>
        <p:nvSpPr>
          <p:cNvPr id="408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09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410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11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882865 -0.076505" pathEditMode="relative">
                                      <p:cBhvr>
                                        <p:cTn id="6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“Anything worth doing is..."/>
          <p:cNvSpPr txBox="1"/>
          <p:nvPr/>
        </p:nvSpPr>
        <p:spPr>
          <a:xfrm>
            <a:off x="2379979" y="5827712"/>
            <a:ext cx="22354573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lvl1pPr>
          </a:lstStyle>
          <a:p>
            <a:r>
              <a:t> “Anything worth doing is...</a:t>
            </a:r>
          </a:p>
        </p:txBody>
      </p:sp>
      <p:sp>
        <p:nvSpPr>
          <p:cNvPr id="414" name="worth doing poorly.”"/>
          <p:cNvSpPr txBox="1"/>
          <p:nvPr/>
        </p:nvSpPr>
        <p:spPr>
          <a:xfrm>
            <a:off x="-14463394" y="7713662"/>
            <a:ext cx="12715876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457200">
              <a:lnSpc>
                <a:spcPct val="120000"/>
              </a:lnSpc>
              <a:defRPr sz="10000" b="0" u="sng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lvl1pPr>
          </a:lstStyle>
          <a:p>
            <a:r>
              <a:t>worth doing poorly.”</a:t>
            </a:r>
          </a:p>
        </p:txBody>
      </p:sp>
      <p:grpSp>
        <p:nvGrpSpPr>
          <p:cNvPr id="417" name="Group"/>
          <p:cNvGrpSpPr/>
          <p:nvPr/>
        </p:nvGrpSpPr>
        <p:grpSpPr>
          <a:xfrm>
            <a:off x="1318740" y="3125863"/>
            <a:ext cx="4038241" cy="5890220"/>
            <a:chOff x="0" y="-1094200"/>
            <a:chExt cx="4038240" cy="5890219"/>
          </a:xfrm>
        </p:grpSpPr>
        <p:sp>
          <p:nvSpPr>
            <p:cNvPr id="415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hueOff val="914337"/>
                    <a:satOff val="31515"/>
                    <a:lumOff val="-30790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16" name="22"/>
            <p:cNvSpPr txBox="1"/>
            <p:nvPr/>
          </p:nvSpPr>
          <p:spPr>
            <a:xfrm>
              <a:off x="323517" y="-1094200"/>
              <a:ext cx="339120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22</a:t>
              </a:r>
            </a:p>
          </p:txBody>
        </p:sp>
      </p:grpSp>
      <p:sp>
        <p:nvSpPr>
          <p:cNvPr id="418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19" name="22 Principles"/>
          <p:cNvSpPr txBox="1"/>
          <p:nvPr/>
        </p:nvSpPr>
        <p:spPr>
          <a:xfrm>
            <a:off x="-248748" y="-1553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b="0">
                <a:latin typeface="Papyrus"/>
                <a:ea typeface="Papyrus"/>
                <a:cs typeface="Papyrus"/>
                <a:sym typeface="Papyrus"/>
              </a:rPr>
              <a:t>22</a:t>
            </a:r>
            <a:r>
              <a:t> Principles</a:t>
            </a:r>
          </a:p>
        </p:txBody>
      </p:sp>
      <p:sp>
        <p:nvSpPr>
          <p:cNvPr id="420" name="—Bob Taylor"/>
          <p:cNvSpPr txBox="1"/>
          <p:nvPr/>
        </p:nvSpPr>
        <p:spPr>
          <a:xfrm>
            <a:off x="15089379" y="11466512"/>
            <a:ext cx="8822974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defTabSz="457200">
              <a:lnSpc>
                <a:spcPct val="120000"/>
              </a:lnSpc>
              <a:defRPr sz="10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lvl1pPr>
          </a:lstStyle>
          <a:p>
            <a:r>
              <a:t>—Bob Taylor</a:t>
            </a:r>
          </a:p>
        </p:txBody>
      </p:sp>
      <p:sp>
        <p:nvSpPr>
          <p:cNvPr id="421" name="Group"/>
          <p:cNvSpPr/>
          <p:nvPr/>
        </p:nvSpPr>
        <p:spPr>
          <a:xfrm>
            <a:off x="-59557" y="-67891"/>
            <a:ext cx="24692306" cy="339615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22" name="FastCap’s Principles"/>
          <p:cNvSpPr txBox="1"/>
          <p:nvPr/>
        </p:nvSpPr>
        <p:spPr>
          <a:xfrm>
            <a:off x="-248748" y="-510979"/>
            <a:ext cx="24259934" cy="4230157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>
              <a:defRPr sz="17500"/>
            </a:lvl1pPr>
          </a:lstStyle>
          <a:p>
            <a:r>
              <a:t>FastCap’s Principles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858451 -0.008935" pathEditMode="relative">
                                      <p:cBhvr>
                                        <p:cTn id="6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424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00AEE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25" name="8 Deadly Sins"/>
            <p:cNvSpPr txBox="1"/>
            <p:nvPr/>
          </p:nvSpPr>
          <p:spPr>
            <a:xfrm>
              <a:off x="202270" y="83064"/>
              <a:ext cx="24049510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8 Deadly Sins</a:t>
              </a:r>
            </a:p>
          </p:txBody>
        </p:sp>
      </p:grpSp>
      <p:pic>
        <p:nvPicPr>
          <p:cNvPr id="427" name="8 deadly sins BURGERS.jpg" descr="8 deadly sins BURGERS.jpg"/>
          <p:cNvPicPr>
            <a:picLocks noChangeAspect="1"/>
          </p:cNvPicPr>
          <p:nvPr/>
        </p:nvPicPr>
        <p:blipFill>
          <a:blip r:embed="rId2"/>
          <a:srcRect t="12093"/>
          <a:stretch>
            <a:fillRect/>
          </a:stretch>
        </p:blipFill>
        <p:spPr>
          <a:xfrm>
            <a:off x="-15703154" y="3416376"/>
            <a:ext cx="15759861" cy="103961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812126 0.000072" pathEditMode="relative">
                                      <p:cBhvr>
                                        <p:cTn id="6" dur="10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30" name="Deming’s 14 Points"/>
          <p:cNvSpPr txBox="1"/>
          <p:nvPr/>
        </p:nvSpPr>
        <p:spPr>
          <a:xfrm>
            <a:off x="155205" y="-4766"/>
            <a:ext cx="24049509" cy="3230024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r>
              <a:t>Deming’s 14 Points</a:t>
            </a:r>
          </a:p>
        </p:txBody>
      </p:sp>
      <p:sp>
        <p:nvSpPr>
          <p:cNvPr id="431" name="Open group…"/>
          <p:cNvSpPr txBox="1"/>
          <p:nvPr/>
        </p:nvSpPr>
        <p:spPr>
          <a:xfrm>
            <a:off x="3656748" y="3692978"/>
            <a:ext cx="17070503" cy="9749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Open group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Copy slide you need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Close group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Paste slide here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Delete group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"/>
          <p:cNvGrpSpPr/>
          <p:nvPr/>
        </p:nvGrpSpPr>
        <p:grpSpPr>
          <a:xfrm>
            <a:off x="-47066" y="-31278"/>
            <a:ext cx="24478133" cy="3396155"/>
            <a:chOff x="0" y="0"/>
            <a:chExt cx="24478131" cy="3396154"/>
          </a:xfrm>
        </p:grpSpPr>
        <p:sp>
          <p:nvSpPr>
            <p:cNvPr id="134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FEC526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35" name="Tomorrow’s Leader"/>
            <p:cNvSpPr txBox="1"/>
            <p:nvPr/>
          </p:nvSpPr>
          <p:spPr>
            <a:xfrm>
              <a:off x="564150" y="261339"/>
              <a:ext cx="23325750" cy="27603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9900"/>
              </a:lvl1pPr>
            </a:lstStyle>
            <a:p>
              <a:r>
                <a:rPr sz="17000" dirty="0"/>
                <a:t>Tomorrow’s Leader</a:t>
              </a:r>
            </a:p>
          </p:txBody>
        </p:sp>
      </p:grpSp>
      <p:graphicFrame>
        <p:nvGraphicFramePr>
          <p:cNvPr id="137" name="Table"/>
          <p:cNvGraphicFramePr/>
          <p:nvPr/>
        </p:nvGraphicFramePr>
        <p:xfrm>
          <a:off x="639826" y="3644262"/>
          <a:ext cx="24384000" cy="10160000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73100">
                <a:tc>
                  <a:txBody>
                    <a:bodyPr/>
                    <a:lstStyle/>
                    <a:p>
                      <a:pPr algn="l">
                        <a:defRPr sz="6000" b="1">
                          <a:solidFill>
                            <a:srgbClr val="FF2600"/>
                          </a:solidFill>
                          <a:sym typeface="Helvetica Neue"/>
                        </a:defRPr>
                      </a:pPr>
                      <a:r>
                        <a:t>Adam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Jayme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Matt C.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Skylar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3100">
                <a:tc>
                  <a:txBody>
                    <a:bodyPr/>
                    <a:lstStyle/>
                    <a:p>
                      <a:pPr algn="l">
                        <a:defRPr sz="6000" b="1">
                          <a:solidFill>
                            <a:srgbClr val="FF2600"/>
                          </a:solidFill>
                          <a:sym typeface="Helvetica Neue"/>
                        </a:defRPr>
                      </a:pPr>
                      <a:r>
                        <a:t>Alisha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Jen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Matt Y.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Terrel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31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Andrea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Jess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Max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Thomas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31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Andrew N.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Jordan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Mei Lien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Tyler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31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Andrew S.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Kara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Peter B.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Yuriy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31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Brady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Kolbe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Peter L.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Zack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31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Celeste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Lauren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Rhonda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6000" b="1">
                          <a:solidFill>
                            <a:srgbClr val="FF2600"/>
                          </a:solidFill>
                          <a:sym typeface="Helvetica Neue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731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Christian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Lukas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Saed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6000" b="1">
                          <a:solidFill>
                            <a:srgbClr val="FF2600"/>
                          </a:solidFill>
                          <a:sym typeface="Helvetica Neue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731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Darla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Lyle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6000" b="1">
                          <a:solidFill>
                            <a:srgbClr val="FF2600"/>
                          </a:solidFill>
                          <a:sym typeface="Helvetica Neue"/>
                        </a:rPr>
                        <a:t>Sandi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6000" b="1">
                          <a:solidFill>
                            <a:srgbClr val="FF2600"/>
                          </a:solidFill>
                          <a:sym typeface="Helvetica Neue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73100">
                <a:tc>
                  <a:txBody>
                    <a:bodyPr/>
                    <a:lstStyle/>
                    <a:p>
                      <a:pPr algn="l">
                        <a:defRPr sz="6000" b="1">
                          <a:solidFill>
                            <a:srgbClr val="FF2600"/>
                          </a:solidFill>
                          <a:sym typeface="Helvetica Neue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6000" b="1">
                          <a:solidFill>
                            <a:srgbClr val="FF2600"/>
                          </a:solidFill>
                          <a:sym typeface="Helvetica Neue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6000" b="1">
                          <a:solidFill>
                            <a:srgbClr val="FF2600"/>
                          </a:solidFill>
                          <a:sym typeface="Helvetica Neue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6000" b="1">
                          <a:solidFill>
                            <a:srgbClr val="FF2600"/>
                          </a:solidFill>
                          <a:sym typeface="Helvetica Neue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Create constancy of purpose toward improvement of product…"/>
          <p:cNvSpPr txBox="1"/>
          <p:nvPr/>
        </p:nvSpPr>
        <p:spPr>
          <a:xfrm>
            <a:off x="4130992" y="6439338"/>
            <a:ext cx="19447860" cy="4995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/>
              <a:t>Create constancy of purpose toward</a:t>
            </a:r>
            <a:r>
              <a:rPr u="sng" dirty="0">
                <a:latin typeface="Frutiger 65 Bold"/>
                <a:ea typeface="Frutiger 65 Bold"/>
                <a:cs typeface="Frutiger 65 Bold"/>
                <a:sym typeface="Frutiger 65 Bold"/>
              </a:rPr>
              <a:t> </a:t>
            </a:r>
            <a:endParaRPr lang="en-US" u="sng" dirty="0">
              <a:latin typeface="Frutiger 65 Bold"/>
              <a:ea typeface="Frutiger 65 Bold"/>
              <a:cs typeface="Frutiger 65 Bold"/>
              <a:sym typeface="Frutiger 65 Bold"/>
            </a:endParaRP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 dirty="0">
                <a:latin typeface="Frutiger 65 Bold"/>
                <a:ea typeface="Frutiger 65 Bold"/>
                <a:cs typeface="Frutiger 65 Bold"/>
                <a:sym typeface="Frutiger 65 Bold"/>
              </a:rPr>
              <a:t>improvement of product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 dirty="0">
                <a:latin typeface="Frutiger 65 Bold"/>
                <a:ea typeface="Frutiger 65 Bold"/>
                <a:cs typeface="Frutiger 65 Bold"/>
                <a:sym typeface="Frutiger 65 Bold"/>
              </a:rPr>
              <a:t>and service</a:t>
            </a:r>
            <a:r>
              <a:rPr dirty="0"/>
              <a:t>,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/>
              <a:t>with the aim to become competitive and to </a:t>
            </a:r>
            <a:r>
              <a:rPr dirty="0">
                <a:latin typeface="Frutiger 65 Bold"/>
                <a:ea typeface="Frutiger 65 Bold"/>
                <a:cs typeface="Frutiger 65 Bold"/>
                <a:sym typeface="Frutiger 65 Bold"/>
              </a:rPr>
              <a:t>stay in business</a:t>
            </a:r>
            <a:r>
              <a:rPr dirty="0"/>
              <a:t>,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/>
              <a:t>and to provide jobs.</a:t>
            </a:r>
          </a:p>
        </p:txBody>
      </p:sp>
      <p:sp>
        <p:nvSpPr>
          <p:cNvPr id="434" name="Rounded Rectangle"/>
          <p:cNvSpPr/>
          <p:nvPr/>
        </p:nvSpPr>
        <p:spPr>
          <a:xfrm>
            <a:off x="6810508" y="7512909"/>
            <a:ext cx="14088828" cy="2059542"/>
          </a:xfrm>
          <a:prstGeom prst="roundRect">
            <a:avLst>
              <a:gd name="adj" fmla="val 6986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437" name="Group"/>
          <p:cNvGrpSpPr/>
          <p:nvPr/>
        </p:nvGrpSpPr>
        <p:grpSpPr>
          <a:xfrm>
            <a:off x="864400" y="3678070"/>
            <a:ext cx="4038242" cy="5890220"/>
            <a:chOff x="0" y="-916471"/>
            <a:chExt cx="4038240" cy="5890219"/>
          </a:xfrm>
        </p:grpSpPr>
        <p:sp>
          <p:nvSpPr>
            <p:cNvPr id="435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36" name="1"/>
            <p:cNvSpPr txBox="1"/>
            <p:nvPr/>
          </p:nvSpPr>
          <p:spPr>
            <a:xfrm>
              <a:off x="295060" y="-91647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</a:t>
              </a:r>
            </a:p>
          </p:txBody>
        </p:sp>
      </p:grpSp>
      <p:grpSp>
        <p:nvGrpSpPr>
          <p:cNvPr id="441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438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39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440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" grpId="1" animBg="1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We are in a new economic age. Western management must awaken…"/>
          <p:cNvSpPr txBox="1"/>
          <p:nvPr/>
        </p:nvSpPr>
        <p:spPr>
          <a:xfrm>
            <a:off x="2481579" y="3973683"/>
            <a:ext cx="22354573" cy="8677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We are in a new economic age. Western management must awaken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to challenges, must learn their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responsibilities and take on leadership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for change. We must adopt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a new philosophy. </a:t>
            </a:r>
          </a:p>
        </p:txBody>
      </p:sp>
      <p:sp>
        <p:nvSpPr>
          <p:cNvPr id="444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447" name="Group"/>
          <p:cNvGrpSpPr/>
          <p:nvPr/>
        </p:nvGrpSpPr>
        <p:grpSpPr>
          <a:xfrm>
            <a:off x="864400" y="3611684"/>
            <a:ext cx="4038242" cy="5890220"/>
            <a:chOff x="0" y="-982857"/>
            <a:chExt cx="4038240" cy="5890219"/>
          </a:xfrm>
        </p:grpSpPr>
        <p:sp>
          <p:nvSpPr>
            <p:cNvPr id="445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46" name="2"/>
            <p:cNvSpPr txBox="1"/>
            <p:nvPr/>
          </p:nvSpPr>
          <p:spPr>
            <a:xfrm>
              <a:off x="324807" y="-982857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2</a:t>
              </a:r>
            </a:p>
          </p:txBody>
        </p:sp>
      </p:grpSp>
      <p:sp>
        <p:nvSpPr>
          <p:cNvPr id="448" name="Rounded Rectangle"/>
          <p:cNvSpPr/>
          <p:nvPr/>
        </p:nvSpPr>
        <p:spPr>
          <a:xfrm>
            <a:off x="4167096" y="9881484"/>
            <a:ext cx="18983538" cy="1446143"/>
          </a:xfrm>
          <a:prstGeom prst="roundRect">
            <a:avLst>
              <a:gd name="adj" fmla="val 19078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452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449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50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451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" grpId="1" animBg="1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To achieve quality we must…"/>
          <p:cNvSpPr txBox="1"/>
          <p:nvPr/>
        </p:nvSpPr>
        <p:spPr>
          <a:xfrm>
            <a:off x="2430779" y="4713922"/>
            <a:ext cx="22354573" cy="4288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To achieve quality we must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eliminate the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need for </a:t>
            </a: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inspection</a:t>
            </a:r>
            <a:r>
              <a:rPr u="sng"/>
              <a:t>.</a:t>
            </a:r>
          </a:p>
        </p:txBody>
      </p:sp>
      <p:sp>
        <p:nvSpPr>
          <p:cNvPr id="455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458" name="Group"/>
          <p:cNvGrpSpPr/>
          <p:nvPr/>
        </p:nvGrpSpPr>
        <p:grpSpPr>
          <a:xfrm>
            <a:off x="864400" y="3678070"/>
            <a:ext cx="4038242" cy="5890220"/>
            <a:chOff x="0" y="-916471"/>
            <a:chExt cx="4038240" cy="5890219"/>
          </a:xfrm>
        </p:grpSpPr>
        <p:sp>
          <p:nvSpPr>
            <p:cNvPr id="456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57" name="3"/>
            <p:cNvSpPr txBox="1"/>
            <p:nvPr/>
          </p:nvSpPr>
          <p:spPr>
            <a:xfrm>
              <a:off x="324807" y="-91647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3</a:t>
              </a:r>
            </a:p>
          </p:txBody>
        </p:sp>
      </p:grpSp>
      <p:sp>
        <p:nvSpPr>
          <p:cNvPr id="459" name="Rounded Rectangle"/>
          <p:cNvSpPr/>
          <p:nvPr/>
        </p:nvSpPr>
        <p:spPr>
          <a:xfrm>
            <a:off x="13214057" y="7380183"/>
            <a:ext cx="3689986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463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460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61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462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" grpId="1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End the practice of…"/>
          <p:cNvSpPr txBox="1"/>
          <p:nvPr/>
        </p:nvSpPr>
        <p:spPr>
          <a:xfrm>
            <a:off x="2176779" y="4584382"/>
            <a:ext cx="22354573" cy="72142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End the practice of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awarding business</a:t>
            </a:r>
            <a:r>
              <a:t>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on price alone; instead, minimize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total cost by working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with a single supplier. </a:t>
            </a:r>
          </a:p>
        </p:txBody>
      </p:sp>
      <p:sp>
        <p:nvSpPr>
          <p:cNvPr id="466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469" name="Group"/>
          <p:cNvGrpSpPr/>
          <p:nvPr/>
        </p:nvGrpSpPr>
        <p:grpSpPr>
          <a:xfrm>
            <a:off x="864400" y="3678070"/>
            <a:ext cx="4038242" cy="5890220"/>
            <a:chOff x="0" y="-916471"/>
            <a:chExt cx="4038240" cy="5890219"/>
          </a:xfrm>
        </p:grpSpPr>
        <p:sp>
          <p:nvSpPr>
            <p:cNvPr id="467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68" name="4"/>
            <p:cNvSpPr txBox="1"/>
            <p:nvPr/>
          </p:nvSpPr>
          <p:spPr>
            <a:xfrm>
              <a:off x="122987" y="-91647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4</a:t>
              </a:r>
            </a:p>
          </p:txBody>
        </p:sp>
      </p:grpSp>
      <p:sp>
        <p:nvSpPr>
          <p:cNvPr id="470" name="Rounded Rectangle"/>
          <p:cNvSpPr/>
          <p:nvPr/>
        </p:nvSpPr>
        <p:spPr>
          <a:xfrm>
            <a:off x="9934832" y="6623180"/>
            <a:ext cx="6845644" cy="1270000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474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471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72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473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" grpId="1" animBg="1" advAuto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For every process of planning,…"/>
          <p:cNvSpPr txBox="1"/>
          <p:nvPr/>
        </p:nvSpPr>
        <p:spPr>
          <a:xfrm>
            <a:off x="2440699" y="4725523"/>
            <a:ext cx="22354573" cy="57511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For every process of planning,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production and service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we must always</a:t>
            </a:r>
          </a:p>
          <a:p>
            <a:pPr defTabSz="457200">
              <a:lnSpc>
                <a:spcPct val="120000"/>
              </a:lnSpc>
              <a:defRPr sz="8000" b="0" u="sng" baseline="1250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t>improve constantly.</a:t>
            </a:r>
          </a:p>
        </p:txBody>
      </p:sp>
      <p:sp>
        <p:nvSpPr>
          <p:cNvPr id="477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480" name="Group"/>
          <p:cNvGrpSpPr/>
          <p:nvPr/>
        </p:nvGrpSpPr>
        <p:grpSpPr>
          <a:xfrm>
            <a:off x="864400" y="3678070"/>
            <a:ext cx="4038242" cy="5890220"/>
            <a:chOff x="0" y="-916471"/>
            <a:chExt cx="4038240" cy="5890219"/>
          </a:xfrm>
        </p:grpSpPr>
        <p:sp>
          <p:nvSpPr>
            <p:cNvPr id="478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79" name="5"/>
            <p:cNvSpPr txBox="1"/>
            <p:nvPr/>
          </p:nvSpPr>
          <p:spPr>
            <a:xfrm>
              <a:off x="324807" y="-91647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5</a:t>
              </a:r>
            </a:p>
          </p:txBody>
        </p:sp>
      </p:grpSp>
      <p:sp>
        <p:nvSpPr>
          <p:cNvPr id="481" name="Rounded Rectangle"/>
          <p:cNvSpPr/>
          <p:nvPr/>
        </p:nvSpPr>
        <p:spPr>
          <a:xfrm>
            <a:off x="8102464" y="8778398"/>
            <a:ext cx="11031042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485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482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83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484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" grpId="1" animBg="1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We must institute…"/>
          <p:cNvSpPr txBox="1"/>
          <p:nvPr/>
        </p:nvSpPr>
        <p:spPr>
          <a:xfrm>
            <a:off x="1719579" y="5445442"/>
            <a:ext cx="22354573" cy="2825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We must institute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</a:t>
            </a: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training</a:t>
            </a:r>
            <a:r>
              <a:t> on the job.</a:t>
            </a:r>
          </a:p>
        </p:txBody>
      </p:sp>
      <p:sp>
        <p:nvSpPr>
          <p:cNvPr id="488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491" name="Group"/>
          <p:cNvGrpSpPr/>
          <p:nvPr/>
        </p:nvGrpSpPr>
        <p:grpSpPr>
          <a:xfrm>
            <a:off x="864400" y="3678070"/>
            <a:ext cx="4038242" cy="5890220"/>
            <a:chOff x="0" y="-916471"/>
            <a:chExt cx="4038240" cy="5890219"/>
          </a:xfrm>
        </p:grpSpPr>
        <p:sp>
          <p:nvSpPr>
            <p:cNvPr id="489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90" name="6"/>
            <p:cNvSpPr txBox="1"/>
            <p:nvPr/>
          </p:nvSpPr>
          <p:spPr>
            <a:xfrm>
              <a:off x="324807" y="-91647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6</a:t>
              </a:r>
            </a:p>
          </p:txBody>
        </p:sp>
      </p:grpSp>
      <p:sp>
        <p:nvSpPr>
          <p:cNvPr id="492" name="Rounded Rectangle"/>
          <p:cNvSpPr/>
          <p:nvPr/>
        </p:nvSpPr>
        <p:spPr>
          <a:xfrm>
            <a:off x="7777226" y="6913291"/>
            <a:ext cx="4671517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496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493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94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495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" grpId="1" animBg="1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Adopt and institute…"/>
          <p:cNvSpPr txBox="1"/>
          <p:nvPr/>
        </p:nvSpPr>
        <p:spPr>
          <a:xfrm>
            <a:off x="1821179" y="5445442"/>
            <a:ext cx="22354573" cy="2825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Adopt and institute </a:t>
            </a:r>
          </a:p>
          <a:p>
            <a:pPr defTabSz="457200">
              <a:lnSpc>
                <a:spcPct val="120000"/>
              </a:lnSpc>
              <a:defRPr sz="8000" b="0" u="sng" baseline="1250">
                <a:solidFill>
                  <a:srgbClr val="000000"/>
                </a:solidFill>
                <a:latin typeface="Frutiger 65 Bold"/>
                <a:ea typeface="Frutiger 65 Bold"/>
                <a:cs typeface="Frutiger 65 Bold"/>
                <a:sym typeface="Frutiger 65 Bold"/>
              </a:defRPr>
            </a:pPr>
            <a:r>
              <a:t>leadership. </a:t>
            </a:r>
          </a:p>
        </p:txBody>
      </p:sp>
      <p:sp>
        <p:nvSpPr>
          <p:cNvPr id="499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02" name="Group"/>
          <p:cNvGrpSpPr/>
          <p:nvPr/>
        </p:nvGrpSpPr>
        <p:grpSpPr>
          <a:xfrm>
            <a:off x="864400" y="3678070"/>
            <a:ext cx="4038242" cy="5890220"/>
            <a:chOff x="0" y="-916471"/>
            <a:chExt cx="4038240" cy="5890219"/>
          </a:xfrm>
        </p:grpSpPr>
        <p:sp>
          <p:nvSpPr>
            <p:cNvPr id="500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01" name="7"/>
            <p:cNvSpPr txBox="1"/>
            <p:nvPr/>
          </p:nvSpPr>
          <p:spPr>
            <a:xfrm>
              <a:off x="324807" y="-91647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7</a:t>
              </a:r>
            </a:p>
          </p:txBody>
        </p:sp>
      </p:grpSp>
      <p:sp>
        <p:nvSpPr>
          <p:cNvPr id="503" name="Rounded Rectangle"/>
          <p:cNvSpPr/>
          <p:nvPr/>
        </p:nvSpPr>
        <p:spPr>
          <a:xfrm>
            <a:off x="9526686" y="6979984"/>
            <a:ext cx="6943560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07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504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05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506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3" grpId="1" animBg="1" advAuto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Everyone will work effectively…"/>
          <p:cNvSpPr txBox="1"/>
          <p:nvPr/>
        </p:nvSpPr>
        <p:spPr>
          <a:xfrm>
            <a:off x="1770379" y="5027005"/>
            <a:ext cx="22354573" cy="4288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Everyone will work effectively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for the company if we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drive out fear.</a:t>
            </a:r>
          </a:p>
        </p:txBody>
      </p:sp>
      <p:sp>
        <p:nvSpPr>
          <p:cNvPr id="510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13" name="Group"/>
          <p:cNvGrpSpPr/>
          <p:nvPr/>
        </p:nvGrpSpPr>
        <p:grpSpPr>
          <a:xfrm>
            <a:off x="864400" y="3726875"/>
            <a:ext cx="4038242" cy="5890220"/>
            <a:chOff x="0" y="-867666"/>
            <a:chExt cx="4038240" cy="5890219"/>
          </a:xfrm>
        </p:grpSpPr>
        <p:sp>
          <p:nvSpPr>
            <p:cNvPr id="511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12" name="8"/>
            <p:cNvSpPr txBox="1"/>
            <p:nvPr/>
          </p:nvSpPr>
          <p:spPr>
            <a:xfrm>
              <a:off x="324807" y="-867666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8</a:t>
              </a:r>
            </a:p>
          </p:txBody>
        </p:sp>
      </p:grpSp>
      <p:sp>
        <p:nvSpPr>
          <p:cNvPr id="514" name="Rounded Rectangle"/>
          <p:cNvSpPr/>
          <p:nvPr/>
        </p:nvSpPr>
        <p:spPr>
          <a:xfrm>
            <a:off x="8887408" y="7734122"/>
            <a:ext cx="8120514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18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515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16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517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" grpId="1" animBg="1" advAuto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We must break down barriers…"/>
          <p:cNvSpPr txBox="1"/>
          <p:nvPr/>
        </p:nvSpPr>
        <p:spPr>
          <a:xfrm>
            <a:off x="2440699" y="4713922"/>
            <a:ext cx="22354573" cy="4288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We must break down </a:t>
            </a: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barriers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between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staff areas.</a:t>
            </a:r>
          </a:p>
        </p:txBody>
      </p:sp>
      <p:sp>
        <p:nvSpPr>
          <p:cNvPr id="521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24" name="Group"/>
          <p:cNvGrpSpPr/>
          <p:nvPr/>
        </p:nvGrpSpPr>
        <p:grpSpPr>
          <a:xfrm>
            <a:off x="864400" y="3726875"/>
            <a:ext cx="4038242" cy="5890220"/>
            <a:chOff x="0" y="-867666"/>
            <a:chExt cx="4038240" cy="5890219"/>
          </a:xfrm>
        </p:grpSpPr>
        <p:sp>
          <p:nvSpPr>
            <p:cNvPr id="522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23" name="9"/>
            <p:cNvSpPr txBox="1"/>
            <p:nvPr/>
          </p:nvSpPr>
          <p:spPr>
            <a:xfrm>
              <a:off x="324807" y="-867666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9</a:t>
              </a:r>
            </a:p>
          </p:txBody>
        </p:sp>
      </p:grpSp>
      <p:sp>
        <p:nvSpPr>
          <p:cNvPr id="525" name="Rounded Rectangle"/>
          <p:cNvSpPr/>
          <p:nvPr/>
        </p:nvSpPr>
        <p:spPr>
          <a:xfrm>
            <a:off x="15752827" y="5353179"/>
            <a:ext cx="4328157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3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29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526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27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528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5" grpId="1" animBg="1" advAuto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What do we have to eliminate…"/>
          <p:cNvSpPr txBox="1"/>
          <p:nvPr/>
        </p:nvSpPr>
        <p:spPr>
          <a:xfrm>
            <a:off x="3097513" y="4459122"/>
            <a:ext cx="22354573" cy="4288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What do we have to eliminate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from the workforce?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Slogans, exhortations, and targets</a:t>
            </a:r>
          </a:p>
        </p:txBody>
      </p:sp>
      <p:sp>
        <p:nvSpPr>
          <p:cNvPr id="532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35" name="Group"/>
          <p:cNvGrpSpPr/>
          <p:nvPr/>
        </p:nvGrpSpPr>
        <p:grpSpPr>
          <a:xfrm>
            <a:off x="864400" y="3658090"/>
            <a:ext cx="4038242" cy="5890220"/>
            <a:chOff x="0" y="-936451"/>
            <a:chExt cx="4038240" cy="5890219"/>
          </a:xfrm>
        </p:grpSpPr>
        <p:sp>
          <p:nvSpPr>
            <p:cNvPr id="533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34" name="10"/>
            <p:cNvSpPr txBox="1"/>
            <p:nvPr/>
          </p:nvSpPr>
          <p:spPr>
            <a:xfrm>
              <a:off x="324807" y="-93645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10</a:t>
              </a:r>
            </a:p>
          </p:txBody>
        </p:sp>
      </p:grpSp>
      <p:sp>
        <p:nvSpPr>
          <p:cNvPr id="536" name="Rounded Rectangle"/>
          <p:cNvSpPr/>
          <p:nvPr/>
        </p:nvSpPr>
        <p:spPr>
          <a:xfrm>
            <a:off x="4959398" y="7242793"/>
            <a:ext cx="18630802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40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537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38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539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13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42B978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40" name="Dashboard"/>
            <p:cNvSpPr txBox="1"/>
            <p:nvPr/>
          </p:nvSpPr>
          <p:spPr>
            <a:xfrm>
              <a:off x="202270" y="26511"/>
              <a:ext cx="24049510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Dashboard</a:t>
              </a:r>
            </a:p>
          </p:txBody>
        </p:sp>
      </p:grpSp>
      <p:pic>
        <p:nvPicPr>
          <p:cNvPr id="142" name="IMG_8250.JPG" descr="IMG_8250.JPG"/>
          <p:cNvPicPr>
            <a:picLocks noChangeAspect="1"/>
          </p:cNvPicPr>
          <p:nvPr/>
        </p:nvPicPr>
        <p:blipFill>
          <a:blip r:embed="rId2"/>
          <a:srcRect b="31919"/>
          <a:stretch>
            <a:fillRect/>
          </a:stretch>
        </p:blipFill>
        <p:spPr>
          <a:xfrm>
            <a:off x="-45046" y="3330773"/>
            <a:ext cx="24474219" cy="104138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The philosophy of the leaders…"/>
          <p:cNvSpPr txBox="1"/>
          <p:nvPr/>
        </p:nvSpPr>
        <p:spPr>
          <a:xfrm>
            <a:off x="2284713" y="4943939"/>
            <a:ext cx="22354573" cy="57511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The philosophy of the leaders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must be changed from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numbers to quality</a:t>
            </a:r>
            <a:r>
              <a:t>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of workmanship.</a:t>
            </a:r>
          </a:p>
        </p:txBody>
      </p:sp>
      <p:sp>
        <p:nvSpPr>
          <p:cNvPr id="543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46" name="Group"/>
          <p:cNvGrpSpPr/>
          <p:nvPr/>
        </p:nvGrpSpPr>
        <p:grpSpPr>
          <a:xfrm>
            <a:off x="864400" y="3678070"/>
            <a:ext cx="4038242" cy="5890220"/>
            <a:chOff x="0" y="-916471"/>
            <a:chExt cx="4038240" cy="5890219"/>
          </a:xfrm>
        </p:grpSpPr>
        <p:sp>
          <p:nvSpPr>
            <p:cNvPr id="544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45" name="11"/>
            <p:cNvSpPr txBox="1"/>
            <p:nvPr/>
          </p:nvSpPr>
          <p:spPr>
            <a:xfrm>
              <a:off x="324807" y="-91647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11</a:t>
              </a:r>
            </a:p>
          </p:txBody>
        </p:sp>
      </p:grpSp>
      <p:sp>
        <p:nvSpPr>
          <p:cNvPr id="547" name="Rounded Rectangle"/>
          <p:cNvSpPr/>
          <p:nvPr/>
        </p:nvSpPr>
        <p:spPr>
          <a:xfrm>
            <a:off x="8383239" y="7772200"/>
            <a:ext cx="10157519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51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548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49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550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" grpId="1" animBg="1" advAuto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Remove the barrier that robs…"/>
          <p:cNvSpPr txBox="1"/>
          <p:nvPr/>
        </p:nvSpPr>
        <p:spPr>
          <a:xfrm>
            <a:off x="3097513" y="4367893"/>
            <a:ext cx="22354573" cy="57511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Remove the barrier that robs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people of pride of workmanship</a:t>
            </a:r>
            <a:r>
              <a:t>,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and eliminate the annual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rating or merit system.</a:t>
            </a:r>
          </a:p>
        </p:txBody>
      </p:sp>
      <p:sp>
        <p:nvSpPr>
          <p:cNvPr id="554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57" name="Group"/>
          <p:cNvGrpSpPr/>
          <p:nvPr/>
        </p:nvGrpSpPr>
        <p:grpSpPr>
          <a:xfrm>
            <a:off x="864400" y="3464708"/>
            <a:ext cx="4038242" cy="5890220"/>
            <a:chOff x="0" y="-1129833"/>
            <a:chExt cx="4038240" cy="5890219"/>
          </a:xfrm>
        </p:grpSpPr>
        <p:sp>
          <p:nvSpPr>
            <p:cNvPr id="555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56" name="12"/>
            <p:cNvSpPr txBox="1"/>
            <p:nvPr/>
          </p:nvSpPr>
          <p:spPr>
            <a:xfrm>
              <a:off x="324807" y="-1129833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12</a:t>
              </a:r>
            </a:p>
          </p:txBody>
        </p:sp>
      </p:grpSp>
      <p:sp>
        <p:nvSpPr>
          <p:cNvPr id="558" name="Rounded Rectangle"/>
          <p:cNvSpPr/>
          <p:nvPr/>
        </p:nvSpPr>
        <p:spPr>
          <a:xfrm>
            <a:off x="8763685" y="6222999"/>
            <a:ext cx="11022227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62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559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60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561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8" grpId="1" animBg="1" advAuto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Institute a vigorous…"/>
          <p:cNvSpPr txBox="1"/>
          <p:nvPr/>
        </p:nvSpPr>
        <p:spPr>
          <a:xfrm>
            <a:off x="2945113" y="4713922"/>
            <a:ext cx="22354573" cy="4288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Institute a vigorous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program of 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education and self-improvement.</a:t>
            </a:r>
          </a:p>
        </p:txBody>
      </p:sp>
      <p:sp>
        <p:nvSpPr>
          <p:cNvPr id="565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66" name="Rounded Rectangle"/>
          <p:cNvSpPr/>
          <p:nvPr/>
        </p:nvSpPr>
        <p:spPr>
          <a:xfrm>
            <a:off x="4902642" y="7380183"/>
            <a:ext cx="18485890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69" name="Group"/>
          <p:cNvGrpSpPr/>
          <p:nvPr/>
        </p:nvGrpSpPr>
        <p:grpSpPr>
          <a:xfrm>
            <a:off x="864400" y="3678070"/>
            <a:ext cx="4038242" cy="5890220"/>
            <a:chOff x="0" y="-916471"/>
            <a:chExt cx="4038240" cy="5890219"/>
          </a:xfrm>
        </p:grpSpPr>
        <p:sp>
          <p:nvSpPr>
            <p:cNvPr id="567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68" name="13"/>
            <p:cNvSpPr txBox="1"/>
            <p:nvPr/>
          </p:nvSpPr>
          <p:spPr>
            <a:xfrm>
              <a:off x="154255" y="-91647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13</a:t>
              </a:r>
            </a:p>
          </p:txBody>
        </p:sp>
      </p:grpSp>
      <p:grpSp>
        <p:nvGrpSpPr>
          <p:cNvPr id="573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570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71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572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6" grpId="1" animBg="1" advAuto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Everybody in the company…"/>
          <p:cNvSpPr txBox="1"/>
          <p:nvPr/>
        </p:nvSpPr>
        <p:spPr>
          <a:xfrm>
            <a:off x="3456699" y="5082222"/>
            <a:ext cx="22354573" cy="4288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Everybody in the company</a:t>
            </a:r>
          </a:p>
          <a:p>
            <a:pPr defTabSz="457200">
              <a:lnSpc>
                <a:spcPct val="120000"/>
              </a:lnSpc>
              <a:defRPr sz="8000" b="0" baseline="125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must work towards accomplishing  </a:t>
            </a: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transformation.</a:t>
            </a:r>
          </a:p>
        </p:txBody>
      </p:sp>
      <p:sp>
        <p:nvSpPr>
          <p:cNvPr id="576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C25E8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77" name="Rounded Rectangle"/>
          <p:cNvSpPr/>
          <p:nvPr/>
        </p:nvSpPr>
        <p:spPr>
          <a:xfrm>
            <a:off x="17497168" y="7226300"/>
            <a:ext cx="5415371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80" name="Group"/>
          <p:cNvGrpSpPr/>
          <p:nvPr/>
        </p:nvGrpSpPr>
        <p:grpSpPr>
          <a:xfrm>
            <a:off x="864400" y="3480158"/>
            <a:ext cx="4038242" cy="5890220"/>
            <a:chOff x="0" y="-1114383"/>
            <a:chExt cx="4038240" cy="5890219"/>
          </a:xfrm>
        </p:grpSpPr>
        <p:sp>
          <p:nvSpPr>
            <p:cNvPr id="578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solidFill>
              <a:schemeClr val="accent6">
                <a:satOff val="18029"/>
                <a:lumOff val="12067"/>
              </a:schemeClr>
            </a:solidFill>
            <a:ln w="12700" cap="flat">
              <a:noFill/>
              <a:miter lim="400000"/>
            </a:ln>
            <a:effectLst>
              <a:outerShdw blurRad="63500" dist="122052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FF40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79" name="14"/>
            <p:cNvSpPr txBox="1"/>
            <p:nvPr/>
          </p:nvSpPr>
          <p:spPr>
            <a:xfrm>
              <a:off x="324807" y="-1114383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27000" dist="212225" dir="2700000" rotWithShape="0">
                <a:srgbClr val="000000"/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14</a:t>
              </a:r>
            </a:p>
          </p:txBody>
        </p:sp>
      </p:grpSp>
      <p:grpSp>
        <p:nvGrpSpPr>
          <p:cNvPr id="584" name="Group"/>
          <p:cNvGrpSpPr/>
          <p:nvPr/>
        </p:nvGrpSpPr>
        <p:grpSpPr>
          <a:xfrm>
            <a:off x="-47066" y="-131110"/>
            <a:ext cx="24529620" cy="3495986"/>
            <a:chOff x="0" y="0"/>
            <a:chExt cx="24529618" cy="3495985"/>
          </a:xfrm>
        </p:grpSpPr>
        <p:sp>
          <p:nvSpPr>
            <p:cNvPr id="581" name="Rectangle"/>
            <p:cNvSpPr/>
            <p:nvPr/>
          </p:nvSpPr>
          <p:spPr>
            <a:xfrm>
              <a:off x="0" y="99832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82" name="Deming’s 14 Points"/>
            <p:cNvSpPr txBox="1"/>
            <p:nvPr/>
          </p:nvSpPr>
          <p:spPr>
            <a:xfrm>
              <a:off x="1034453" y="461831"/>
              <a:ext cx="19755123" cy="2672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700"/>
              </a:lvl1pPr>
            </a:lstStyle>
            <a:p>
              <a:r>
                <a:t>Deming’s 14 Points</a:t>
              </a:r>
            </a:p>
          </p:txBody>
        </p:sp>
        <p:pic>
          <p:nvPicPr>
            <p:cNvPr id="583" name="deming-main.jpg" descr="deming-mai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9587" y="0"/>
              <a:ext cx="3140032" cy="3495986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" grpId="1" animBg="1" advAuto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roup"/>
          <p:cNvGrpSpPr/>
          <p:nvPr/>
        </p:nvGrpSpPr>
        <p:grpSpPr>
          <a:xfrm>
            <a:off x="-47066" y="5667"/>
            <a:ext cx="24478132" cy="3396154"/>
            <a:chOff x="0" y="0"/>
            <a:chExt cx="24478130" cy="3396153"/>
          </a:xfrm>
        </p:grpSpPr>
        <p:sp>
          <p:nvSpPr>
            <p:cNvPr id="586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chemeClr val="accent6">
                <a:hueOff val="-146070"/>
                <a:satOff val="-10048"/>
                <a:lumOff val="-3062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87" name="Ohno’s Precepts"/>
            <p:cNvSpPr txBox="1"/>
            <p:nvPr/>
          </p:nvSpPr>
          <p:spPr>
            <a:xfrm>
              <a:off x="1720749" y="83064"/>
              <a:ext cx="21036633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Ohno’s Precepts</a:t>
              </a:r>
            </a:p>
          </p:txBody>
        </p:sp>
      </p:grpSp>
      <p:sp>
        <p:nvSpPr>
          <p:cNvPr id="589" name="Open group…"/>
          <p:cNvSpPr txBox="1"/>
          <p:nvPr/>
        </p:nvSpPr>
        <p:spPr>
          <a:xfrm>
            <a:off x="3656748" y="3692978"/>
            <a:ext cx="17070503" cy="9749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Open group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Copy slide you need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Close group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Paste slide here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Delete group</a:t>
            </a:r>
          </a:p>
        </p:txBody>
      </p:sp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You are a cost. First reduce waste."/>
          <p:cNvSpPr txBox="1"/>
          <p:nvPr/>
        </p:nvSpPr>
        <p:spPr>
          <a:xfrm>
            <a:off x="2945113" y="6183312"/>
            <a:ext cx="22354573" cy="1349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You are a </a:t>
            </a: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cost.</a:t>
            </a:r>
            <a:r>
              <a:t> First reduce waste.</a:t>
            </a:r>
          </a:p>
        </p:txBody>
      </p:sp>
      <p:grpSp>
        <p:nvGrpSpPr>
          <p:cNvPr id="594" name="Group"/>
          <p:cNvGrpSpPr/>
          <p:nvPr/>
        </p:nvGrpSpPr>
        <p:grpSpPr>
          <a:xfrm>
            <a:off x="759940" y="3932070"/>
            <a:ext cx="4038241" cy="5890220"/>
            <a:chOff x="0" y="-916471"/>
            <a:chExt cx="4038240" cy="5890219"/>
          </a:xfrm>
        </p:grpSpPr>
        <p:sp>
          <p:nvSpPr>
            <p:cNvPr id="592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93" name="1"/>
            <p:cNvSpPr txBox="1"/>
            <p:nvPr/>
          </p:nvSpPr>
          <p:spPr>
            <a:xfrm>
              <a:off x="324807" y="-91647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</a:t>
              </a:r>
            </a:p>
          </p:txBody>
        </p:sp>
      </p:grpSp>
      <p:sp>
        <p:nvSpPr>
          <p:cNvPr id="595" name="Rounded Rectangle"/>
          <p:cNvSpPr/>
          <p:nvPr/>
        </p:nvSpPr>
        <p:spPr>
          <a:xfrm>
            <a:off x="10584315" y="6223000"/>
            <a:ext cx="2630291" cy="1270000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596" name="taiichi ohno.jpg" descr="taiichi ohno.jpg"/>
          <p:cNvPicPr>
            <a:picLocks noChangeAspect="1"/>
          </p:cNvPicPr>
          <p:nvPr/>
        </p:nvPicPr>
        <p:blipFill>
          <a:blip r:embed="rId2"/>
          <a:srcRect l="2142" t="2158" r="3" b="1"/>
          <a:stretch>
            <a:fillRect/>
          </a:stretch>
        </p:blipFill>
        <p:spPr>
          <a:xfrm>
            <a:off x="11207515" y="9476224"/>
            <a:ext cx="5626569" cy="649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593" extrusionOk="0">
                <a:moveTo>
                  <a:pt x="9723" y="1"/>
                </a:moveTo>
                <a:cubicBezTo>
                  <a:pt x="9451" y="4"/>
                  <a:pt x="9120" y="12"/>
                  <a:pt x="8712" y="25"/>
                </a:cubicBezTo>
                <a:cubicBezTo>
                  <a:pt x="7631" y="59"/>
                  <a:pt x="6614" y="122"/>
                  <a:pt x="6454" y="166"/>
                </a:cubicBezTo>
                <a:cubicBezTo>
                  <a:pt x="6067" y="273"/>
                  <a:pt x="5563" y="1427"/>
                  <a:pt x="5618" y="2080"/>
                </a:cubicBezTo>
                <a:cubicBezTo>
                  <a:pt x="5653" y="2509"/>
                  <a:pt x="5596" y="2613"/>
                  <a:pt x="5070" y="3077"/>
                </a:cubicBezTo>
                <a:lnTo>
                  <a:pt x="4481" y="3596"/>
                </a:lnTo>
                <a:lnTo>
                  <a:pt x="5074" y="3633"/>
                </a:lnTo>
                <a:lnTo>
                  <a:pt x="5666" y="3670"/>
                </a:lnTo>
                <a:lnTo>
                  <a:pt x="5706" y="4311"/>
                </a:lnTo>
                <a:cubicBezTo>
                  <a:pt x="5727" y="4664"/>
                  <a:pt x="5832" y="5117"/>
                  <a:pt x="5939" y="5316"/>
                </a:cubicBezTo>
                <a:cubicBezTo>
                  <a:pt x="6046" y="5515"/>
                  <a:pt x="6148" y="5852"/>
                  <a:pt x="6169" y="6066"/>
                </a:cubicBezTo>
                <a:lnTo>
                  <a:pt x="6206" y="6454"/>
                </a:lnTo>
                <a:lnTo>
                  <a:pt x="4842" y="6760"/>
                </a:lnTo>
                <a:cubicBezTo>
                  <a:pt x="4091" y="6928"/>
                  <a:pt x="3313" y="7160"/>
                  <a:pt x="3112" y="7275"/>
                </a:cubicBezTo>
                <a:cubicBezTo>
                  <a:pt x="2761" y="7474"/>
                  <a:pt x="2236" y="8274"/>
                  <a:pt x="2230" y="8621"/>
                </a:cubicBezTo>
                <a:cubicBezTo>
                  <a:pt x="2228" y="8712"/>
                  <a:pt x="1899" y="9165"/>
                  <a:pt x="1497" y="9627"/>
                </a:cubicBezTo>
                <a:cubicBezTo>
                  <a:pt x="1095" y="10089"/>
                  <a:pt x="690" y="10698"/>
                  <a:pt x="597" y="10980"/>
                </a:cubicBezTo>
                <a:cubicBezTo>
                  <a:pt x="504" y="11262"/>
                  <a:pt x="354" y="11571"/>
                  <a:pt x="264" y="11668"/>
                </a:cubicBezTo>
                <a:cubicBezTo>
                  <a:pt x="-45" y="12000"/>
                  <a:pt x="-82" y="12346"/>
                  <a:pt x="149" y="12798"/>
                </a:cubicBezTo>
                <a:cubicBezTo>
                  <a:pt x="275" y="13043"/>
                  <a:pt x="365" y="13337"/>
                  <a:pt x="349" y="13450"/>
                </a:cubicBezTo>
                <a:cubicBezTo>
                  <a:pt x="316" y="13687"/>
                  <a:pt x="640" y="14084"/>
                  <a:pt x="1693" y="15095"/>
                </a:cubicBezTo>
                <a:cubicBezTo>
                  <a:pt x="3214" y="16556"/>
                  <a:pt x="3307" y="16673"/>
                  <a:pt x="3304" y="17131"/>
                </a:cubicBezTo>
                <a:cubicBezTo>
                  <a:pt x="3302" y="17681"/>
                  <a:pt x="2993" y="18589"/>
                  <a:pt x="2788" y="18648"/>
                </a:cubicBezTo>
                <a:cubicBezTo>
                  <a:pt x="2682" y="18679"/>
                  <a:pt x="2632" y="19151"/>
                  <a:pt x="2632" y="20144"/>
                </a:cubicBezTo>
                <a:lnTo>
                  <a:pt x="2632" y="21593"/>
                </a:lnTo>
                <a:lnTo>
                  <a:pt x="21518" y="21593"/>
                </a:lnTo>
                <a:lnTo>
                  <a:pt x="21518" y="16362"/>
                </a:lnTo>
                <a:lnTo>
                  <a:pt x="21518" y="11130"/>
                </a:lnTo>
                <a:lnTo>
                  <a:pt x="20770" y="10729"/>
                </a:lnTo>
                <a:cubicBezTo>
                  <a:pt x="19727" y="10168"/>
                  <a:pt x="18745" y="9439"/>
                  <a:pt x="18791" y="9261"/>
                </a:cubicBezTo>
                <a:cubicBezTo>
                  <a:pt x="18811" y="9179"/>
                  <a:pt x="18645" y="8993"/>
                  <a:pt x="18420" y="8849"/>
                </a:cubicBezTo>
                <a:cubicBezTo>
                  <a:pt x="18195" y="8706"/>
                  <a:pt x="18010" y="8525"/>
                  <a:pt x="18010" y="8448"/>
                </a:cubicBezTo>
                <a:cubicBezTo>
                  <a:pt x="18010" y="8042"/>
                  <a:pt x="17442" y="7785"/>
                  <a:pt x="14928" y="7056"/>
                </a:cubicBezTo>
                <a:cubicBezTo>
                  <a:pt x="13491" y="6639"/>
                  <a:pt x="12266" y="6325"/>
                  <a:pt x="12208" y="6356"/>
                </a:cubicBezTo>
                <a:cubicBezTo>
                  <a:pt x="12068" y="6431"/>
                  <a:pt x="11265" y="5637"/>
                  <a:pt x="11265" y="5424"/>
                </a:cubicBezTo>
                <a:cubicBezTo>
                  <a:pt x="11265" y="5334"/>
                  <a:pt x="11389" y="5184"/>
                  <a:pt x="11540" y="5093"/>
                </a:cubicBezTo>
                <a:cubicBezTo>
                  <a:pt x="12069" y="4772"/>
                  <a:pt x="12280" y="3359"/>
                  <a:pt x="11841" y="3081"/>
                </a:cubicBezTo>
                <a:cubicBezTo>
                  <a:pt x="11649" y="2960"/>
                  <a:pt x="11599" y="2696"/>
                  <a:pt x="11557" y="1633"/>
                </a:cubicBezTo>
                <a:lnTo>
                  <a:pt x="11505" y="334"/>
                </a:lnTo>
                <a:lnTo>
                  <a:pt x="11091" y="149"/>
                </a:lnTo>
                <a:cubicBezTo>
                  <a:pt x="10833" y="34"/>
                  <a:pt x="10541" y="-7"/>
                  <a:pt x="9723" y="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599" name="Group"/>
          <p:cNvGrpSpPr/>
          <p:nvPr/>
        </p:nvGrpSpPr>
        <p:grpSpPr>
          <a:xfrm>
            <a:off x="-47066" y="5667"/>
            <a:ext cx="24478132" cy="3396154"/>
            <a:chOff x="0" y="0"/>
            <a:chExt cx="24478130" cy="3396153"/>
          </a:xfrm>
        </p:grpSpPr>
        <p:sp>
          <p:nvSpPr>
            <p:cNvPr id="597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chemeClr val="accent6">
                <a:hueOff val="-146070"/>
                <a:satOff val="-10048"/>
                <a:lumOff val="-3062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98" name="Ohno’s Precepts"/>
            <p:cNvSpPr txBox="1"/>
            <p:nvPr/>
          </p:nvSpPr>
          <p:spPr>
            <a:xfrm>
              <a:off x="1720749" y="83064"/>
              <a:ext cx="21036633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Ohno’s Precepts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5" grpId="1" animBg="1" advAuto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First say “I can do it” and “try” before everything."/>
          <p:cNvSpPr txBox="1"/>
          <p:nvPr/>
        </p:nvSpPr>
        <p:spPr>
          <a:xfrm>
            <a:off x="3135613" y="5688453"/>
            <a:ext cx="22354573" cy="2797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First say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“</a:t>
            </a: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I can do it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”</a:t>
            </a:r>
            <a:r>
              <a:t> and “try” before everything.</a:t>
            </a:r>
          </a:p>
        </p:txBody>
      </p:sp>
      <p:grpSp>
        <p:nvGrpSpPr>
          <p:cNvPr id="604" name="Group"/>
          <p:cNvGrpSpPr/>
          <p:nvPr/>
        </p:nvGrpSpPr>
        <p:grpSpPr>
          <a:xfrm>
            <a:off x="759940" y="3912890"/>
            <a:ext cx="4038241" cy="5890220"/>
            <a:chOff x="0" y="-935651"/>
            <a:chExt cx="4038240" cy="5890219"/>
          </a:xfrm>
        </p:grpSpPr>
        <p:sp>
          <p:nvSpPr>
            <p:cNvPr id="602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03" name="2"/>
            <p:cNvSpPr txBox="1"/>
            <p:nvPr/>
          </p:nvSpPr>
          <p:spPr>
            <a:xfrm>
              <a:off x="324807" y="-93565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2</a:t>
              </a:r>
            </a:p>
          </p:txBody>
        </p:sp>
      </p:grpSp>
      <p:sp>
        <p:nvSpPr>
          <p:cNvPr id="605" name="Rounded Rectangle"/>
          <p:cNvSpPr/>
          <p:nvPr/>
        </p:nvSpPr>
        <p:spPr>
          <a:xfrm>
            <a:off x="8887384" y="5737983"/>
            <a:ext cx="6683178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606" name="taiichi ohno.jpg" descr="taiichi ohno.jpg"/>
          <p:cNvPicPr>
            <a:picLocks noChangeAspect="1"/>
          </p:cNvPicPr>
          <p:nvPr/>
        </p:nvPicPr>
        <p:blipFill>
          <a:blip r:embed="rId2"/>
          <a:srcRect l="2142" t="2158" r="3" b="1"/>
          <a:stretch>
            <a:fillRect/>
          </a:stretch>
        </p:blipFill>
        <p:spPr>
          <a:xfrm>
            <a:off x="11207515" y="9476224"/>
            <a:ext cx="5626569" cy="649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593" extrusionOk="0">
                <a:moveTo>
                  <a:pt x="9723" y="1"/>
                </a:moveTo>
                <a:cubicBezTo>
                  <a:pt x="9451" y="4"/>
                  <a:pt x="9120" y="12"/>
                  <a:pt x="8712" y="25"/>
                </a:cubicBezTo>
                <a:cubicBezTo>
                  <a:pt x="7631" y="59"/>
                  <a:pt x="6614" y="122"/>
                  <a:pt x="6454" y="166"/>
                </a:cubicBezTo>
                <a:cubicBezTo>
                  <a:pt x="6067" y="273"/>
                  <a:pt x="5563" y="1427"/>
                  <a:pt x="5618" y="2080"/>
                </a:cubicBezTo>
                <a:cubicBezTo>
                  <a:pt x="5653" y="2509"/>
                  <a:pt x="5596" y="2613"/>
                  <a:pt x="5070" y="3077"/>
                </a:cubicBezTo>
                <a:lnTo>
                  <a:pt x="4481" y="3596"/>
                </a:lnTo>
                <a:lnTo>
                  <a:pt x="5074" y="3633"/>
                </a:lnTo>
                <a:lnTo>
                  <a:pt x="5666" y="3670"/>
                </a:lnTo>
                <a:lnTo>
                  <a:pt x="5706" y="4311"/>
                </a:lnTo>
                <a:cubicBezTo>
                  <a:pt x="5727" y="4664"/>
                  <a:pt x="5832" y="5117"/>
                  <a:pt x="5939" y="5316"/>
                </a:cubicBezTo>
                <a:cubicBezTo>
                  <a:pt x="6046" y="5515"/>
                  <a:pt x="6148" y="5852"/>
                  <a:pt x="6169" y="6066"/>
                </a:cubicBezTo>
                <a:lnTo>
                  <a:pt x="6206" y="6454"/>
                </a:lnTo>
                <a:lnTo>
                  <a:pt x="4842" y="6760"/>
                </a:lnTo>
                <a:cubicBezTo>
                  <a:pt x="4091" y="6928"/>
                  <a:pt x="3313" y="7160"/>
                  <a:pt x="3112" y="7275"/>
                </a:cubicBezTo>
                <a:cubicBezTo>
                  <a:pt x="2761" y="7474"/>
                  <a:pt x="2236" y="8274"/>
                  <a:pt x="2230" y="8621"/>
                </a:cubicBezTo>
                <a:cubicBezTo>
                  <a:pt x="2228" y="8712"/>
                  <a:pt x="1899" y="9165"/>
                  <a:pt x="1497" y="9627"/>
                </a:cubicBezTo>
                <a:cubicBezTo>
                  <a:pt x="1095" y="10089"/>
                  <a:pt x="690" y="10698"/>
                  <a:pt x="597" y="10980"/>
                </a:cubicBezTo>
                <a:cubicBezTo>
                  <a:pt x="504" y="11262"/>
                  <a:pt x="354" y="11571"/>
                  <a:pt x="264" y="11668"/>
                </a:cubicBezTo>
                <a:cubicBezTo>
                  <a:pt x="-45" y="12000"/>
                  <a:pt x="-82" y="12346"/>
                  <a:pt x="149" y="12798"/>
                </a:cubicBezTo>
                <a:cubicBezTo>
                  <a:pt x="275" y="13043"/>
                  <a:pt x="365" y="13337"/>
                  <a:pt x="349" y="13450"/>
                </a:cubicBezTo>
                <a:cubicBezTo>
                  <a:pt x="316" y="13687"/>
                  <a:pt x="640" y="14084"/>
                  <a:pt x="1693" y="15095"/>
                </a:cubicBezTo>
                <a:cubicBezTo>
                  <a:pt x="3214" y="16556"/>
                  <a:pt x="3307" y="16673"/>
                  <a:pt x="3304" y="17131"/>
                </a:cubicBezTo>
                <a:cubicBezTo>
                  <a:pt x="3302" y="17681"/>
                  <a:pt x="2993" y="18589"/>
                  <a:pt x="2788" y="18648"/>
                </a:cubicBezTo>
                <a:cubicBezTo>
                  <a:pt x="2682" y="18679"/>
                  <a:pt x="2632" y="19151"/>
                  <a:pt x="2632" y="20144"/>
                </a:cubicBezTo>
                <a:lnTo>
                  <a:pt x="2632" y="21593"/>
                </a:lnTo>
                <a:lnTo>
                  <a:pt x="21518" y="21593"/>
                </a:lnTo>
                <a:lnTo>
                  <a:pt x="21518" y="16362"/>
                </a:lnTo>
                <a:lnTo>
                  <a:pt x="21518" y="11130"/>
                </a:lnTo>
                <a:lnTo>
                  <a:pt x="20770" y="10729"/>
                </a:lnTo>
                <a:cubicBezTo>
                  <a:pt x="19727" y="10168"/>
                  <a:pt x="18745" y="9439"/>
                  <a:pt x="18791" y="9261"/>
                </a:cubicBezTo>
                <a:cubicBezTo>
                  <a:pt x="18811" y="9179"/>
                  <a:pt x="18645" y="8993"/>
                  <a:pt x="18420" y="8849"/>
                </a:cubicBezTo>
                <a:cubicBezTo>
                  <a:pt x="18195" y="8706"/>
                  <a:pt x="18010" y="8525"/>
                  <a:pt x="18010" y="8448"/>
                </a:cubicBezTo>
                <a:cubicBezTo>
                  <a:pt x="18010" y="8042"/>
                  <a:pt x="17442" y="7785"/>
                  <a:pt x="14928" y="7056"/>
                </a:cubicBezTo>
                <a:cubicBezTo>
                  <a:pt x="13491" y="6639"/>
                  <a:pt x="12266" y="6325"/>
                  <a:pt x="12208" y="6356"/>
                </a:cubicBezTo>
                <a:cubicBezTo>
                  <a:pt x="12068" y="6431"/>
                  <a:pt x="11265" y="5637"/>
                  <a:pt x="11265" y="5424"/>
                </a:cubicBezTo>
                <a:cubicBezTo>
                  <a:pt x="11265" y="5334"/>
                  <a:pt x="11389" y="5184"/>
                  <a:pt x="11540" y="5093"/>
                </a:cubicBezTo>
                <a:cubicBezTo>
                  <a:pt x="12069" y="4772"/>
                  <a:pt x="12280" y="3359"/>
                  <a:pt x="11841" y="3081"/>
                </a:cubicBezTo>
                <a:cubicBezTo>
                  <a:pt x="11649" y="2960"/>
                  <a:pt x="11599" y="2696"/>
                  <a:pt x="11557" y="1633"/>
                </a:cubicBezTo>
                <a:lnTo>
                  <a:pt x="11505" y="334"/>
                </a:lnTo>
                <a:lnTo>
                  <a:pt x="11091" y="149"/>
                </a:lnTo>
                <a:cubicBezTo>
                  <a:pt x="10833" y="34"/>
                  <a:pt x="10541" y="-7"/>
                  <a:pt x="9723" y="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609" name="Group"/>
          <p:cNvGrpSpPr/>
          <p:nvPr/>
        </p:nvGrpSpPr>
        <p:grpSpPr>
          <a:xfrm>
            <a:off x="-47066" y="5667"/>
            <a:ext cx="24478132" cy="3396154"/>
            <a:chOff x="0" y="0"/>
            <a:chExt cx="24478130" cy="3396153"/>
          </a:xfrm>
        </p:grpSpPr>
        <p:sp>
          <p:nvSpPr>
            <p:cNvPr id="607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chemeClr val="accent6">
                <a:hueOff val="-146070"/>
                <a:satOff val="-10048"/>
                <a:lumOff val="-3062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08" name="Ohno’s Precepts"/>
            <p:cNvSpPr txBox="1"/>
            <p:nvPr/>
          </p:nvSpPr>
          <p:spPr>
            <a:xfrm>
              <a:off x="1720749" y="83064"/>
              <a:ext cx="21036633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Ohno’s Precepts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 fill="hold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5" grpId="1" animBg="1" advAuto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The workplace is a teacher.…"/>
          <p:cNvSpPr txBox="1"/>
          <p:nvPr/>
        </p:nvSpPr>
        <p:spPr>
          <a:xfrm>
            <a:off x="2508070" y="4504496"/>
            <a:ext cx="22354573" cy="4244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The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 </a:t>
            </a: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workplace</a:t>
            </a:r>
            <a:r>
              <a:t> is a teacher. 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You can find answers 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only in the </a:t>
            </a: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workplace</a:t>
            </a:r>
            <a:r>
              <a:t>.</a:t>
            </a:r>
          </a:p>
        </p:txBody>
      </p:sp>
      <p:grpSp>
        <p:nvGrpSpPr>
          <p:cNvPr id="614" name="Group"/>
          <p:cNvGrpSpPr/>
          <p:nvPr/>
        </p:nvGrpSpPr>
        <p:grpSpPr>
          <a:xfrm>
            <a:off x="1067600" y="3881270"/>
            <a:ext cx="4038242" cy="5890220"/>
            <a:chOff x="0" y="-916471"/>
            <a:chExt cx="4038240" cy="5890219"/>
          </a:xfrm>
        </p:grpSpPr>
        <p:sp>
          <p:nvSpPr>
            <p:cNvPr id="612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13" name="3"/>
            <p:cNvSpPr txBox="1"/>
            <p:nvPr/>
          </p:nvSpPr>
          <p:spPr>
            <a:xfrm>
              <a:off x="324807" y="-91647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3</a:t>
              </a:r>
            </a:p>
          </p:txBody>
        </p:sp>
      </p:grpSp>
      <p:grpSp>
        <p:nvGrpSpPr>
          <p:cNvPr id="617" name="Group"/>
          <p:cNvGrpSpPr/>
          <p:nvPr/>
        </p:nvGrpSpPr>
        <p:grpSpPr>
          <a:xfrm>
            <a:off x="8993385" y="4493383"/>
            <a:ext cx="10186990" cy="4343401"/>
            <a:chOff x="0" y="0"/>
            <a:chExt cx="10186988" cy="4343400"/>
          </a:xfrm>
        </p:grpSpPr>
        <p:sp>
          <p:nvSpPr>
            <p:cNvPr id="615" name="Rounded Rectangle"/>
            <p:cNvSpPr/>
            <p:nvPr/>
          </p:nvSpPr>
          <p:spPr>
            <a:xfrm>
              <a:off x="4560420" y="3073400"/>
              <a:ext cx="5626568" cy="1270000"/>
            </a:xfrm>
            <a:prstGeom prst="roundRect">
              <a:avLst>
                <a:gd name="adj" fmla="val 15000"/>
              </a:avLst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16" name="Rounded Rectangle"/>
            <p:cNvSpPr/>
            <p:nvPr/>
          </p:nvSpPr>
          <p:spPr>
            <a:xfrm>
              <a:off x="0" y="0"/>
              <a:ext cx="5340452" cy="1270000"/>
            </a:xfrm>
            <a:prstGeom prst="roundRect">
              <a:avLst>
                <a:gd name="adj" fmla="val 15000"/>
              </a:avLst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618" name="taiichi ohno.jpg" descr="taiichi ohno.jpg"/>
          <p:cNvPicPr>
            <a:picLocks noChangeAspect="1"/>
          </p:cNvPicPr>
          <p:nvPr/>
        </p:nvPicPr>
        <p:blipFill>
          <a:blip r:embed="rId2"/>
          <a:srcRect l="2142" t="2158" r="3" b="1"/>
          <a:stretch>
            <a:fillRect/>
          </a:stretch>
        </p:blipFill>
        <p:spPr>
          <a:xfrm>
            <a:off x="11207515" y="9476224"/>
            <a:ext cx="5626569" cy="649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593" extrusionOk="0">
                <a:moveTo>
                  <a:pt x="9723" y="1"/>
                </a:moveTo>
                <a:cubicBezTo>
                  <a:pt x="9451" y="4"/>
                  <a:pt x="9120" y="12"/>
                  <a:pt x="8712" y="25"/>
                </a:cubicBezTo>
                <a:cubicBezTo>
                  <a:pt x="7631" y="59"/>
                  <a:pt x="6614" y="122"/>
                  <a:pt x="6454" y="166"/>
                </a:cubicBezTo>
                <a:cubicBezTo>
                  <a:pt x="6067" y="273"/>
                  <a:pt x="5563" y="1427"/>
                  <a:pt x="5618" y="2080"/>
                </a:cubicBezTo>
                <a:cubicBezTo>
                  <a:pt x="5653" y="2509"/>
                  <a:pt x="5596" y="2613"/>
                  <a:pt x="5070" y="3077"/>
                </a:cubicBezTo>
                <a:lnTo>
                  <a:pt x="4481" y="3596"/>
                </a:lnTo>
                <a:lnTo>
                  <a:pt x="5074" y="3633"/>
                </a:lnTo>
                <a:lnTo>
                  <a:pt x="5666" y="3670"/>
                </a:lnTo>
                <a:lnTo>
                  <a:pt x="5706" y="4311"/>
                </a:lnTo>
                <a:cubicBezTo>
                  <a:pt x="5727" y="4664"/>
                  <a:pt x="5832" y="5117"/>
                  <a:pt x="5939" y="5316"/>
                </a:cubicBezTo>
                <a:cubicBezTo>
                  <a:pt x="6046" y="5515"/>
                  <a:pt x="6148" y="5852"/>
                  <a:pt x="6169" y="6066"/>
                </a:cubicBezTo>
                <a:lnTo>
                  <a:pt x="6206" y="6454"/>
                </a:lnTo>
                <a:lnTo>
                  <a:pt x="4842" y="6760"/>
                </a:lnTo>
                <a:cubicBezTo>
                  <a:pt x="4091" y="6928"/>
                  <a:pt x="3313" y="7160"/>
                  <a:pt x="3112" y="7275"/>
                </a:cubicBezTo>
                <a:cubicBezTo>
                  <a:pt x="2761" y="7474"/>
                  <a:pt x="2236" y="8274"/>
                  <a:pt x="2230" y="8621"/>
                </a:cubicBezTo>
                <a:cubicBezTo>
                  <a:pt x="2228" y="8712"/>
                  <a:pt x="1899" y="9165"/>
                  <a:pt x="1497" y="9627"/>
                </a:cubicBezTo>
                <a:cubicBezTo>
                  <a:pt x="1095" y="10089"/>
                  <a:pt x="690" y="10698"/>
                  <a:pt x="597" y="10980"/>
                </a:cubicBezTo>
                <a:cubicBezTo>
                  <a:pt x="504" y="11262"/>
                  <a:pt x="354" y="11571"/>
                  <a:pt x="264" y="11668"/>
                </a:cubicBezTo>
                <a:cubicBezTo>
                  <a:pt x="-45" y="12000"/>
                  <a:pt x="-82" y="12346"/>
                  <a:pt x="149" y="12798"/>
                </a:cubicBezTo>
                <a:cubicBezTo>
                  <a:pt x="275" y="13043"/>
                  <a:pt x="365" y="13337"/>
                  <a:pt x="349" y="13450"/>
                </a:cubicBezTo>
                <a:cubicBezTo>
                  <a:pt x="316" y="13687"/>
                  <a:pt x="640" y="14084"/>
                  <a:pt x="1693" y="15095"/>
                </a:cubicBezTo>
                <a:cubicBezTo>
                  <a:pt x="3214" y="16556"/>
                  <a:pt x="3307" y="16673"/>
                  <a:pt x="3304" y="17131"/>
                </a:cubicBezTo>
                <a:cubicBezTo>
                  <a:pt x="3302" y="17681"/>
                  <a:pt x="2993" y="18589"/>
                  <a:pt x="2788" y="18648"/>
                </a:cubicBezTo>
                <a:cubicBezTo>
                  <a:pt x="2682" y="18679"/>
                  <a:pt x="2632" y="19151"/>
                  <a:pt x="2632" y="20144"/>
                </a:cubicBezTo>
                <a:lnTo>
                  <a:pt x="2632" y="21593"/>
                </a:lnTo>
                <a:lnTo>
                  <a:pt x="21518" y="21593"/>
                </a:lnTo>
                <a:lnTo>
                  <a:pt x="21518" y="16362"/>
                </a:lnTo>
                <a:lnTo>
                  <a:pt x="21518" y="11130"/>
                </a:lnTo>
                <a:lnTo>
                  <a:pt x="20770" y="10729"/>
                </a:lnTo>
                <a:cubicBezTo>
                  <a:pt x="19727" y="10168"/>
                  <a:pt x="18745" y="9439"/>
                  <a:pt x="18791" y="9261"/>
                </a:cubicBezTo>
                <a:cubicBezTo>
                  <a:pt x="18811" y="9179"/>
                  <a:pt x="18645" y="8993"/>
                  <a:pt x="18420" y="8849"/>
                </a:cubicBezTo>
                <a:cubicBezTo>
                  <a:pt x="18195" y="8706"/>
                  <a:pt x="18010" y="8525"/>
                  <a:pt x="18010" y="8448"/>
                </a:cubicBezTo>
                <a:cubicBezTo>
                  <a:pt x="18010" y="8042"/>
                  <a:pt x="17442" y="7785"/>
                  <a:pt x="14928" y="7056"/>
                </a:cubicBezTo>
                <a:cubicBezTo>
                  <a:pt x="13491" y="6639"/>
                  <a:pt x="12266" y="6325"/>
                  <a:pt x="12208" y="6356"/>
                </a:cubicBezTo>
                <a:cubicBezTo>
                  <a:pt x="12068" y="6431"/>
                  <a:pt x="11265" y="5637"/>
                  <a:pt x="11265" y="5424"/>
                </a:cubicBezTo>
                <a:cubicBezTo>
                  <a:pt x="11265" y="5334"/>
                  <a:pt x="11389" y="5184"/>
                  <a:pt x="11540" y="5093"/>
                </a:cubicBezTo>
                <a:cubicBezTo>
                  <a:pt x="12069" y="4772"/>
                  <a:pt x="12280" y="3359"/>
                  <a:pt x="11841" y="3081"/>
                </a:cubicBezTo>
                <a:cubicBezTo>
                  <a:pt x="11649" y="2960"/>
                  <a:pt x="11599" y="2696"/>
                  <a:pt x="11557" y="1633"/>
                </a:cubicBezTo>
                <a:lnTo>
                  <a:pt x="11505" y="334"/>
                </a:lnTo>
                <a:lnTo>
                  <a:pt x="11091" y="149"/>
                </a:lnTo>
                <a:cubicBezTo>
                  <a:pt x="10833" y="34"/>
                  <a:pt x="10541" y="-7"/>
                  <a:pt x="9723" y="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621" name="Group"/>
          <p:cNvGrpSpPr/>
          <p:nvPr/>
        </p:nvGrpSpPr>
        <p:grpSpPr>
          <a:xfrm>
            <a:off x="-47066" y="5667"/>
            <a:ext cx="24478132" cy="3396154"/>
            <a:chOff x="0" y="0"/>
            <a:chExt cx="24478130" cy="3396153"/>
          </a:xfrm>
        </p:grpSpPr>
        <p:sp>
          <p:nvSpPr>
            <p:cNvPr id="61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chemeClr val="accent6">
                <a:hueOff val="-146070"/>
                <a:satOff val="-10048"/>
                <a:lumOff val="-3062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20" name="Ohno’s Precepts"/>
            <p:cNvSpPr txBox="1"/>
            <p:nvPr/>
          </p:nvSpPr>
          <p:spPr>
            <a:xfrm>
              <a:off x="1720749" y="83064"/>
              <a:ext cx="21036633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Ohno’s Precepts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 fill="hold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" grpId="1" animBg="1" advAuto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Do anything immediately.…"/>
          <p:cNvSpPr txBox="1"/>
          <p:nvPr/>
        </p:nvSpPr>
        <p:spPr>
          <a:xfrm>
            <a:off x="2589513" y="4206603"/>
            <a:ext cx="22354573" cy="4244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Do anything immediately. 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Starting something “</a:t>
            </a: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right now</a:t>
            </a:r>
            <a:r>
              <a:t>” is the 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only way to win.</a:t>
            </a:r>
          </a:p>
        </p:txBody>
      </p:sp>
      <p:sp>
        <p:nvSpPr>
          <p:cNvPr id="624" name="Rounded Rectangle"/>
          <p:cNvSpPr/>
          <p:nvPr/>
        </p:nvSpPr>
        <p:spPr>
          <a:xfrm>
            <a:off x="13970956" y="5706791"/>
            <a:ext cx="6217048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627" name="Group"/>
          <p:cNvGrpSpPr/>
          <p:nvPr/>
        </p:nvGrpSpPr>
        <p:grpSpPr>
          <a:xfrm>
            <a:off x="235121" y="2561359"/>
            <a:ext cx="4038241" cy="5890220"/>
            <a:chOff x="0" y="-1108157"/>
            <a:chExt cx="4038240" cy="5890219"/>
          </a:xfrm>
        </p:grpSpPr>
        <p:sp>
          <p:nvSpPr>
            <p:cNvPr id="625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26" name="4"/>
            <p:cNvSpPr txBox="1"/>
            <p:nvPr/>
          </p:nvSpPr>
          <p:spPr>
            <a:xfrm>
              <a:off x="324807" y="-1108157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4</a:t>
              </a:r>
            </a:p>
          </p:txBody>
        </p:sp>
      </p:grpSp>
      <p:pic>
        <p:nvPicPr>
          <p:cNvPr id="628" name="taiichi ohno.jpg" descr="taiichi ohno.jpg"/>
          <p:cNvPicPr>
            <a:picLocks noChangeAspect="1"/>
          </p:cNvPicPr>
          <p:nvPr/>
        </p:nvPicPr>
        <p:blipFill>
          <a:blip r:embed="rId2"/>
          <a:srcRect l="2142" t="2158" r="3" b="1"/>
          <a:stretch>
            <a:fillRect/>
          </a:stretch>
        </p:blipFill>
        <p:spPr>
          <a:xfrm>
            <a:off x="11207515" y="9476224"/>
            <a:ext cx="5626569" cy="649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593" extrusionOk="0">
                <a:moveTo>
                  <a:pt x="9723" y="1"/>
                </a:moveTo>
                <a:cubicBezTo>
                  <a:pt x="9451" y="4"/>
                  <a:pt x="9120" y="12"/>
                  <a:pt x="8712" y="25"/>
                </a:cubicBezTo>
                <a:cubicBezTo>
                  <a:pt x="7631" y="59"/>
                  <a:pt x="6614" y="122"/>
                  <a:pt x="6454" y="166"/>
                </a:cubicBezTo>
                <a:cubicBezTo>
                  <a:pt x="6067" y="273"/>
                  <a:pt x="5563" y="1427"/>
                  <a:pt x="5618" y="2080"/>
                </a:cubicBezTo>
                <a:cubicBezTo>
                  <a:pt x="5653" y="2509"/>
                  <a:pt x="5596" y="2613"/>
                  <a:pt x="5070" y="3077"/>
                </a:cubicBezTo>
                <a:lnTo>
                  <a:pt x="4481" y="3596"/>
                </a:lnTo>
                <a:lnTo>
                  <a:pt x="5074" y="3633"/>
                </a:lnTo>
                <a:lnTo>
                  <a:pt x="5666" y="3670"/>
                </a:lnTo>
                <a:lnTo>
                  <a:pt x="5706" y="4311"/>
                </a:lnTo>
                <a:cubicBezTo>
                  <a:pt x="5727" y="4664"/>
                  <a:pt x="5832" y="5117"/>
                  <a:pt x="5939" y="5316"/>
                </a:cubicBezTo>
                <a:cubicBezTo>
                  <a:pt x="6046" y="5515"/>
                  <a:pt x="6148" y="5852"/>
                  <a:pt x="6169" y="6066"/>
                </a:cubicBezTo>
                <a:lnTo>
                  <a:pt x="6206" y="6454"/>
                </a:lnTo>
                <a:lnTo>
                  <a:pt x="4842" y="6760"/>
                </a:lnTo>
                <a:cubicBezTo>
                  <a:pt x="4091" y="6928"/>
                  <a:pt x="3313" y="7160"/>
                  <a:pt x="3112" y="7275"/>
                </a:cubicBezTo>
                <a:cubicBezTo>
                  <a:pt x="2761" y="7474"/>
                  <a:pt x="2236" y="8274"/>
                  <a:pt x="2230" y="8621"/>
                </a:cubicBezTo>
                <a:cubicBezTo>
                  <a:pt x="2228" y="8712"/>
                  <a:pt x="1899" y="9165"/>
                  <a:pt x="1497" y="9627"/>
                </a:cubicBezTo>
                <a:cubicBezTo>
                  <a:pt x="1095" y="10089"/>
                  <a:pt x="690" y="10698"/>
                  <a:pt x="597" y="10980"/>
                </a:cubicBezTo>
                <a:cubicBezTo>
                  <a:pt x="504" y="11262"/>
                  <a:pt x="354" y="11571"/>
                  <a:pt x="264" y="11668"/>
                </a:cubicBezTo>
                <a:cubicBezTo>
                  <a:pt x="-45" y="12000"/>
                  <a:pt x="-82" y="12346"/>
                  <a:pt x="149" y="12798"/>
                </a:cubicBezTo>
                <a:cubicBezTo>
                  <a:pt x="275" y="13043"/>
                  <a:pt x="365" y="13337"/>
                  <a:pt x="349" y="13450"/>
                </a:cubicBezTo>
                <a:cubicBezTo>
                  <a:pt x="316" y="13687"/>
                  <a:pt x="640" y="14084"/>
                  <a:pt x="1693" y="15095"/>
                </a:cubicBezTo>
                <a:cubicBezTo>
                  <a:pt x="3214" y="16556"/>
                  <a:pt x="3307" y="16673"/>
                  <a:pt x="3304" y="17131"/>
                </a:cubicBezTo>
                <a:cubicBezTo>
                  <a:pt x="3302" y="17681"/>
                  <a:pt x="2993" y="18589"/>
                  <a:pt x="2788" y="18648"/>
                </a:cubicBezTo>
                <a:cubicBezTo>
                  <a:pt x="2682" y="18679"/>
                  <a:pt x="2632" y="19151"/>
                  <a:pt x="2632" y="20144"/>
                </a:cubicBezTo>
                <a:lnTo>
                  <a:pt x="2632" y="21593"/>
                </a:lnTo>
                <a:lnTo>
                  <a:pt x="21518" y="21593"/>
                </a:lnTo>
                <a:lnTo>
                  <a:pt x="21518" y="16362"/>
                </a:lnTo>
                <a:lnTo>
                  <a:pt x="21518" y="11130"/>
                </a:lnTo>
                <a:lnTo>
                  <a:pt x="20770" y="10729"/>
                </a:lnTo>
                <a:cubicBezTo>
                  <a:pt x="19727" y="10168"/>
                  <a:pt x="18745" y="9439"/>
                  <a:pt x="18791" y="9261"/>
                </a:cubicBezTo>
                <a:cubicBezTo>
                  <a:pt x="18811" y="9179"/>
                  <a:pt x="18645" y="8993"/>
                  <a:pt x="18420" y="8849"/>
                </a:cubicBezTo>
                <a:cubicBezTo>
                  <a:pt x="18195" y="8706"/>
                  <a:pt x="18010" y="8525"/>
                  <a:pt x="18010" y="8448"/>
                </a:cubicBezTo>
                <a:cubicBezTo>
                  <a:pt x="18010" y="8042"/>
                  <a:pt x="17442" y="7785"/>
                  <a:pt x="14928" y="7056"/>
                </a:cubicBezTo>
                <a:cubicBezTo>
                  <a:pt x="13491" y="6639"/>
                  <a:pt x="12266" y="6325"/>
                  <a:pt x="12208" y="6356"/>
                </a:cubicBezTo>
                <a:cubicBezTo>
                  <a:pt x="12068" y="6431"/>
                  <a:pt x="11265" y="5637"/>
                  <a:pt x="11265" y="5424"/>
                </a:cubicBezTo>
                <a:cubicBezTo>
                  <a:pt x="11265" y="5334"/>
                  <a:pt x="11389" y="5184"/>
                  <a:pt x="11540" y="5093"/>
                </a:cubicBezTo>
                <a:cubicBezTo>
                  <a:pt x="12069" y="4772"/>
                  <a:pt x="12280" y="3359"/>
                  <a:pt x="11841" y="3081"/>
                </a:cubicBezTo>
                <a:cubicBezTo>
                  <a:pt x="11649" y="2960"/>
                  <a:pt x="11599" y="2696"/>
                  <a:pt x="11557" y="1633"/>
                </a:cubicBezTo>
                <a:lnTo>
                  <a:pt x="11505" y="334"/>
                </a:lnTo>
                <a:lnTo>
                  <a:pt x="11091" y="149"/>
                </a:lnTo>
                <a:cubicBezTo>
                  <a:pt x="10833" y="34"/>
                  <a:pt x="10541" y="-7"/>
                  <a:pt x="9723" y="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631" name="Group"/>
          <p:cNvGrpSpPr/>
          <p:nvPr/>
        </p:nvGrpSpPr>
        <p:grpSpPr>
          <a:xfrm>
            <a:off x="-47066" y="5667"/>
            <a:ext cx="24478132" cy="3396154"/>
            <a:chOff x="0" y="0"/>
            <a:chExt cx="24478130" cy="3396153"/>
          </a:xfrm>
        </p:grpSpPr>
        <p:sp>
          <p:nvSpPr>
            <p:cNvPr id="62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chemeClr val="accent6">
                <a:hueOff val="-146070"/>
                <a:satOff val="-10048"/>
                <a:lumOff val="-3062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30" name="Ohno’s Precepts"/>
            <p:cNvSpPr txBox="1"/>
            <p:nvPr/>
          </p:nvSpPr>
          <p:spPr>
            <a:xfrm>
              <a:off x="1720749" y="83064"/>
              <a:ext cx="21036633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Ohno’s Precepts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 fill="hold"/>
                                        <p:tgtEl>
                                          <p:spTgt spid="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" grpId="1" animBg="1" advAuto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Once you do something…"/>
          <p:cNvSpPr txBox="1"/>
          <p:nvPr/>
        </p:nvSpPr>
        <p:spPr>
          <a:xfrm>
            <a:off x="3199113" y="4075112"/>
            <a:ext cx="22354573" cy="4244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Once you do something 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persevere</a:t>
            </a:r>
            <a:r>
              <a:t> with it.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Do not give up until you finish it.</a:t>
            </a:r>
          </a:p>
        </p:txBody>
      </p:sp>
      <p:grpSp>
        <p:nvGrpSpPr>
          <p:cNvPr id="636" name="Group"/>
          <p:cNvGrpSpPr/>
          <p:nvPr/>
        </p:nvGrpSpPr>
        <p:grpSpPr>
          <a:xfrm>
            <a:off x="1067600" y="3881270"/>
            <a:ext cx="4038242" cy="5890220"/>
            <a:chOff x="0" y="-916471"/>
            <a:chExt cx="4038240" cy="5890219"/>
          </a:xfrm>
        </p:grpSpPr>
        <p:sp>
          <p:nvSpPr>
            <p:cNvPr id="634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35" name="5"/>
            <p:cNvSpPr txBox="1"/>
            <p:nvPr/>
          </p:nvSpPr>
          <p:spPr>
            <a:xfrm>
              <a:off x="324807" y="-91647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5</a:t>
              </a:r>
            </a:p>
          </p:txBody>
        </p:sp>
      </p:grpSp>
      <p:sp>
        <p:nvSpPr>
          <p:cNvPr id="637" name="Rounded Rectangle"/>
          <p:cNvSpPr/>
          <p:nvPr/>
        </p:nvSpPr>
        <p:spPr>
          <a:xfrm>
            <a:off x="9953390" y="5719491"/>
            <a:ext cx="5387976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638" name="taiichi ohno.jpg" descr="taiichi ohno.jpg"/>
          <p:cNvPicPr>
            <a:picLocks noChangeAspect="1"/>
          </p:cNvPicPr>
          <p:nvPr/>
        </p:nvPicPr>
        <p:blipFill>
          <a:blip r:embed="rId2"/>
          <a:srcRect l="2142" t="2158" r="3" b="1"/>
          <a:stretch>
            <a:fillRect/>
          </a:stretch>
        </p:blipFill>
        <p:spPr>
          <a:xfrm>
            <a:off x="11207515" y="9476224"/>
            <a:ext cx="5626569" cy="649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593" extrusionOk="0">
                <a:moveTo>
                  <a:pt x="9723" y="1"/>
                </a:moveTo>
                <a:cubicBezTo>
                  <a:pt x="9451" y="4"/>
                  <a:pt x="9120" y="12"/>
                  <a:pt x="8712" y="25"/>
                </a:cubicBezTo>
                <a:cubicBezTo>
                  <a:pt x="7631" y="59"/>
                  <a:pt x="6614" y="122"/>
                  <a:pt x="6454" y="166"/>
                </a:cubicBezTo>
                <a:cubicBezTo>
                  <a:pt x="6067" y="273"/>
                  <a:pt x="5563" y="1427"/>
                  <a:pt x="5618" y="2080"/>
                </a:cubicBezTo>
                <a:cubicBezTo>
                  <a:pt x="5653" y="2509"/>
                  <a:pt x="5596" y="2613"/>
                  <a:pt x="5070" y="3077"/>
                </a:cubicBezTo>
                <a:lnTo>
                  <a:pt x="4481" y="3596"/>
                </a:lnTo>
                <a:lnTo>
                  <a:pt x="5074" y="3633"/>
                </a:lnTo>
                <a:lnTo>
                  <a:pt x="5666" y="3670"/>
                </a:lnTo>
                <a:lnTo>
                  <a:pt x="5706" y="4311"/>
                </a:lnTo>
                <a:cubicBezTo>
                  <a:pt x="5727" y="4664"/>
                  <a:pt x="5832" y="5117"/>
                  <a:pt x="5939" y="5316"/>
                </a:cubicBezTo>
                <a:cubicBezTo>
                  <a:pt x="6046" y="5515"/>
                  <a:pt x="6148" y="5852"/>
                  <a:pt x="6169" y="6066"/>
                </a:cubicBezTo>
                <a:lnTo>
                  <a:pt x="6206" y="6454"/>
                </a:lnTo>
                <a:lnTo>
                  <a:pt x="4842" y="6760"/>
                </a:lnTo>
                <a:cubicBezTo>
                  <a:pt x="4091" y="6928"/>
                  <a:pt x="3313" y="7160"/>
                  <a:pt x="3112" y="7275"/>
                </a:cubicBezTo>
                <a:cubicBezTo>
                  <a:pt x="2761" y="7474"/>
                  <a:pt x="2236" y="8274"/>
                  <a:pt x="2230" y="8621"/>
                </a:cubicBezTo>
                <a:cubicBezTo>
                  <a:pt x="2228" y="8712"/>
                  <a:pt x="1899" y="9165"/>
                  <a:pt x="1497" y="9627"/>
                </a:cubicBezTo>
                <a:cubicBezTo>
                  <a:pt x="1095" y="10089"/>
                  <a:pt x="690" y="10698"/>
                  <a:pt x="597" y="10980"/>
                </a:cubicBezTo>
                <a:cubicBezTo>
                  <a:pt x="504" y="11262"/>
                  <a:pt x="354" y="11571"/>
                  <a:pt x="264" y="11668"/>
                </a:cubicBezTo>
                <a:cubicBezTo>
                  <a:pt x="-45" y="12000"/>
                  <a:pt x="-82" y="12346"/>
                  <a:pt x="149" y="12798"/>
                </a:cubicBezTo>
                <a:cubicBezTo>
                  <a:pt x="275" y="13043"/>
                  <a:pt x="365" y="13337"/>
                  <a:pt x="349" y="13450"/>
                </a:cubicBezTo>
                <a:cubicBezTo>
                  <a:pt x="316" y="13687"/>
                  <a:pt x="640" y="14084"/>
                  <a:pt x="1693" y="15095"/>
                </a:cubicBezTo>
                <a:cubicBezTo>
                  <a:pt x="3214" y="16556"/>
                  <a:pt x="3307" y="16673"/>
                  <a:pt x="3304" y="17131"/>
                </a:cubicBezTo>
                <a:cubicBezTo>
                  <a:pt x="3302" y="17681"/>
                  <a:pt x="2993" y="18589"/>
                  <a:pt x="2788" y="18648"/>
                </a:cubicBezTo>
                <a:cubicBezTo>
                  <a:pt x="2682" y="18679"/>
                  <a:pt x="2632" y="19151"/>
                  <a:pt x="2632" y="20144"/>
                </a:cubicBezTo>
                <a:lnTo>
                  <a:pt x="2632" y="21593"/>
                </a:lnTo>
                <a:lnTo>
                  <a:pt x="21518" y="21593"/>
                </a:lnTo>
                <a:lnTo>
                  <a:pt x="21518" y="16362"/>
                </a:lnTo>
                <a:lnTo>
                  <a:pt x="21518" y="11130"/>
                </a:lnTo>
                <a:lnTo>
                  <a:pt x="20770" y="10729"/>
                </a:lnTo>
                <a:cubicBezTo>
                  <a:pt x="19727" y="10168"/>
                  <a:pt x="18745" y="9439"/>
                  <a:pt x="18791" y="9261"/>
                </a:cubicBezTo>
                <a:cubicBezTo>
                  <a:pt x="18811" y="9179"/>
                  <a:pt x="18645" y="8993"/>
                  <a:pt x="18420" y="8849"/>
                </a:cubicBezTo>
                <a:cubicBezTo>
                  <a:pt x="18195" y="8706"/>
                  <a:pt x="18010" y="8525"/>
                  <a:pt x="18010" y="8448"/>
                </a:cubicBezTo>
                <a:cubicBezTo>
                  <a:pt x="18010" y="8042"/>
                  <a:pt x="17442" y="7785"/>
                  <a:pt x="14928" y="7056"/>
                </a:cubicBezTo>
                <a:cubicBezTo>
                  <a:pt x="13491" y="6639"/>
                  <a:pt x="12266" y="6325"/>
                  <a:pt x="12208" y="6356"/>
                </a:cubicBezTo>
                <a:cubicBezTo>
                  <a:pt x="12068" y="6431"/>
                  <a:pt x="11265" y="5637"/>
                  <a:pt x="11265" y="5424"/>
                </a:cubicBezTo>
                <a:cubicBezTo>
                  <a:pt x="11265" y="5334"/>
                  <a:pt x="11389" y="5184"/>
                  <a:pt x="11540" y="5093"/>
                </a:cubicBezTo>
                <a:cubicBezTo>
                  <a:pt x="12069" y="4772"/>
                  <a:pt x="12280" y="3359"/>
                  <a:pt x="11841" y="3081"/>
                </a:cubicBezTo>
                <a:cubicBezTo>
                  <a:pt x="11649" y="2960"/>
                  <a:pt x="11599" y="2696"/>
                  <a:pt x="11557" y="1633"/>
                </a:cubicBezTo>
                <a:lnTo>
                  <a:pt x="11505" y="334"/>
                </a:lnTo>
                <a:lnTo>
                  <a:pt x="11091" y="149"/>
                </a:lnTo>
                <a:cubicBezTo>
                  <a:pt x="10833" y="34"/>
                  <a:pt x="10541" y="-7"/>
                  <a:pt x="9723" y="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641" name="Group"/>
          <p:cNvGrpSpPr/>
          <p:nvPr/>
        </p:nvGrpSpPr>
        <p:grpSpPr>
          <a:xfrm>
            <a:off x="-47066" y="5667"/>
            <a:ext cx="24478132" cy="3396154"/>
            <a:chOff x="0" y="0"/>
            <a:chExt cx="24478130" cy="3396153"/>
          </a:xfrm>
        </p:grpSpPr>
        <p:sp>
          <p:nvSpPr>
            <p:cNvPr id="63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chemeClr val="accent6">
                <a:hueOff val="-146070"/>
                <a:satOff val="-10048"/>
                <a:lumOff val="-3062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40" name="Ohno’s Precepts"/>
            <p:cNvSpPr txBox="1"/>
            <p:nvPr/>
          </p:nvSpPr>
          <p:spPr>
            <a:xfrm>
              <a:off x="1720749" y="83064"/>
              <a:ext cx="21036633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Ohno’s Precepts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 fill="hold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7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144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42B978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45" name="Housekeeping"/>
            <p:cNvSpPr txBox="1"/>
            <p:nvPr/>
          </p:nvSpPr>
          <p:spPr>
            <a:xfrm>
              <a:off x="202270" y="26511"/>
              <a:ext cx="24049510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Housekeeping</a:t>
              </a:r>
            </a:p>
          </p:txBody>
        </p:sp>
      </p:grpSp>
      <p:pic>
        <p:nvPicPr>
          <p:cNvPr id="147" name="broom-1837434_1920.jpg" descr="broom-1837434_1920.jpg"/>
          <p:cNvPicPr>
            <a:picLocks noChangeAspect="1"/>
          </p:cNvPicPr>
          <p:nvPr/>
        </p:nvPicPr>
        <p:blipFill>
          <a:blip r:embed="rId2"/>
          <a:srcRect t="26114"/>
          <a:stretch>
            <a:fillRect/>
          </a:stretch>
        </p:blipFill>
        <p:spPr>
          <a:xfrm>
            <a:off x="-15296" y="3338710"/>
            <a:ext cx="24390510" cy="119296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Explain difficult things in an…"/>
          <p:cNvSpPr txBox="1"/>
          <p:nvPr/>
        </p:nvSpPr>
        <p:spPr>
          <a:xfrm>
            <a:off x="2700282" y="4011612"/>
            <a:ext cx="22354573" cy="5692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 Explain difficult things in an 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easy to understand manner</a:t>
            </a:r>
            <a:r>
              <a:t>. 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Repeat things that are 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easy to understand.</a:t>
            </a:r>
          </a:p>
        </p:txBody>
      </p:sp>
      <p:grpSp>
        <p:nvGrpSpPr>
          <p:cNvPr id="646" name="Group"/>
          <p:cNvGrpSpPr/>
          <p:nvPr/>
        </p:nvGrpSpPr>
        <p:grpSpPr>
          <a:xfrm>
            <a:off x="1067600" y="3968182"/>
            <a:ext cx="4038242" cy="5890220"/>
            <a:chOff x="0" y="-829559"/>
            <a:chExt cx="4038240" cy="5890219"/>
          </a:xfrm>
        </p:grpSpPr>
        <p:sp>
          <p:nvSpPr>
            <p:cNvPr id="644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45" name="6"/>
            <p:cNvSpPr txBox="1"/>
            <p:nvPr/>
          </p:nvSpPr>
          <p:spPr>
            <a:xfrm>
              <a:off x="324807" y="-829559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6</a:t>
              </a:r>
            </a:p>
          </p:txBody>
        </p:sp>
      </p:grpSp>
      <p:sp>
        <p:nvSpPr>
          <p:cNvPr id="647" name="Rounded Rectangle"/>
          <p:cNvSpPr/>
          <p:nvPr/>
        </p:nvSpPr>
        <p:spPr>
          <a:xfrm>
            <a:off x="6444770" y="5643291"/>
            <a:ext cx="14865596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648" name="taiichi ohno.jpg" descr="taiichi ohno.jpg"/>
          <p:cNvPicPr>
            <a:picLocks noChangeAspect="1"/>
          </p:cNvPicPr>
          <p:nvPr/>
        </p:nvPicPr>
        <p:blipFill>
          <a:blip r:embed="rId2"/>
          <a:srcRect l="2142" t="2158" r="3" b="1"/>
          <a:stretch>
            <a:fillRect/>
          </a:stretch>
        </p:blipFill>
        <p:spPr>
          <a:xfrm>
            <a:off x="11563115" y="9730224"/>
            <a:ext cx="5626569" cy="649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593" extrusionOk="0">
                <a:moveTo>
                  <a:pt x="9723" y="1"/>
                </a:moveTo>
                <a:cubicBezTo>
                  <a:pt x="9451" y="4"/>
                  <a:pt x="9120" y="12"/>
                  <a:pt x="8712" y="25"/>
                </a:cubicBezTo>
                <a:cubicBezTo>
                  <a:pt x="7631" y="59"/>
                  <a:pt x="6614" y="122"/>
                  <a:pt x="6454" y="166"/>
                </a:cubicBezTo>
                <a:cubicBezTo>
                  <a:pt x="6067" y="273"/>
                  <a:pt x="5563" y="1427"/>
                  <a:pt x="5618" y="2080"/>
                </a:cubicBezTo>
                <a:cubicBezTo>
                  <a:pt x="5653" y="2509"/>
                  <a:pt x="5596" y="2613"/>
                  <a:pt x="5070" y="3077"/>
                </a:cubicBezTo>
                <a:lnTo>
                  <a:pt x="4481" y="3596"/>
                </a:lnTo>
                <a:lnTo>
                  <a:pt x="5074" y="3633"/>
                </a:lnTo>
                <a:lnTo>
                  <a:pt x="5666" y="3670"/>
                </a:lnTo>
                <a:lnTo>
                  <a:pt x="5706" y="4311"/>
                </a:lnTo>
                <a:cubicBezTo>
                  <a:pt x="5727" y="4664"/>
                  <a:pt x="5832" y="5117"/>
                  <a:pt x="5939" y="5316"/>
                </a:cubicBezTo>
                <a:cubicBezTo>
                  <a:pt x="6046" y="5515"/>
                  <a:pt x="6148" y="5852"/>
                  <a:pt x="6169" y="6066"/>
                </a:cubicBezTo>
                <a:lnTo>
                  <a:pt x="6206" y="6454"/>
                </a:lnTo>
                <a:lnTo>
                  <a:pt x="4842" y="6760"/>
                </a:lnTo>
                <a:cubicBezTo>
                  <a:pt x="4091" y="6928"/>
                  <a:pt x="3313" y="7160"/>
                  <a:pt x="3112" y="7275"/>
                </a:cubicBezTo>
                <a:cubicBezTo>
                  <a:pt x="2761" y="7474"/>
                  <a:pt x="2236" y="8274"/>
                  <a:pt x="2230" y="8621"/>
                </a:cubicBezTo>
                <a:cubicBezTo>
                  <a:pt x="2228" y="8712"/>
                  <a:pt x="1899" y="9165"/>
                  <a:pt x="1497" y="9627"/>
                </a:cubicBezTo>
                <a:cubicBezTo>
                  <a:pt x="1095" y="10089"/>
                  <a:pt x="690" y="10698"/>
                  <a:pt x="597" y="10980"/>
                </a:cubicBezTo>
                <a:cubicBezTo>
                  <a:pt x="504" y="11262"/>
                  <a:pt x="354" y="11571"/>
                  <a:pt x="264" y="11668"/>
                </a:cubicBezTo>
                <a:cubicBezTo>
                  <a:pt x="-45" y="12000"/>
                  <a:pt x="-82" y="12346"/>
                  <a:pt x="149" y="12798"/>
                </a:cubicBezTo>
                <a:cubicBezTo>
                  <a:pt x="275" y="13043"/>
                  <a:pt x="365" y="13337"/>
                  <a:pt x="349" y="13450"/>
                </a:cubicBezTo>
                <a:cubicBezTo>
                  <a:pt x="316" y="13687"/>
                  <a:pt x="640" y="14084"/>
                  <a:pt x="1693" y="15095"/>
                </a:cubicBezTo>
                <a:cubicBezTo>
                  <a:pt x="3214" y="16556"/>
                  <a:pt x="3307" y="16673"/>
                  <a:pt x="3304" y="17131"/>
                </a:cubicBezTo>
                <a:cubicBezTo>
                  <a:pt x="3302" y="17681"/>
                  <a:pt x="2993" y="18589"/>
                  <a:pt x="2788" y="18648"/>
                </a:cubicBezTo>
                <a:cubicBezTo>
                  <a:pt x="2682" y="18679"/>
                  <a:pt x="2632" y="19151"/>
                  <a:pt x="2632" y="20144"/>
                </a:cubicBezTo>
                <a:lnTo>
                  <a:pt x="2632" y="21593"/>
                </a:lnTo>
                <a:lnTo>
                  <a:pt x="21518" y="21593"/>
                </a:lnTo>
                <a:lnTo>
                  <a:pt x="21518" y="16362"/>
                </a:lnTo>
                <a:lnTo>
                  <a:pt x="21518" y="11130"/>
                </a:lnTo>
                <a:lnTo>
                  <a:pt x="20770" y="10729"/>
                </a:lnTo>
                <a:cubicBezTo>
                  <a:pt x="19727" y="10168"/>
                  <a:pt x="18745" y="9439"/>
                  <a:pt x="18791" y="9261"/>
                </a:cubicBezTo>
                <a:cubicBezTo>
                  <a:pt x="18811" y="9179"/>
                  <a:pt x="18645" y="8993"/>
                  <a:pt x="18420" y="8849"/>
                </a:cubicBezTo>
                <a:cubicBezTo>
                  <a:pt x="18195" y="8706"/>
                  <a:pt x="18010" y="8525"/>
                  <a:pt x="18010" y="8448"/>
                </a:cubicBezTo>
                <a:cubicBezTo>
                  <a:pt x="18010" y="8042"/>
                  <a:pt x="17442" y="7785"/>
                  <a:pt x="14928" y="7056"/>
                </a:cubicBezTo>
                <a:cubicBezTo>
                  <a:pt x="13491" y="6639"/>
                  <a:pt x="12266" y="6325"/>
                  <a:pt x="12208" y="6356"/>
                </a:cubicBezTo>
                <a:cubicBezTo>
                  <a:pt x="12068" y="6431"/>
                  <a:pt x="11265" y="5637"/>
                  <a:pt x="11265" y="5424"/>
                </a:cubicBezTo>
                <a:cubicBezTo>
                  <a:pt x="11265" y="5334"/>
                  <a:pt x="11389" y="5184"/>
                  <a:pt x="11540" y="5093"/>
                </a:cubicBezTo>
                <a:cubicBezTo>
                  <a:pt x="12069" y="4772"/>
                  <a:pt x="12280" y="3359"/>
                  <a:pt x="11841" y="3081"/>
                </a:cubicBezTo>
                <a:cubicBezTo>
                  <a:pt x="11649" y="2960"/>
                  <a:pt x="11599" y="2696"/>
                  <a:pt x="11557" y="1633"/>
                </a:cubicBezTo>
                <a:lnTo>
                  <a:pt x="11505" y="334"/>
                </a:lnTo>
                <a:lnTo>
                  <a:pt x="11091" y="149"/>
                </a:lnTo>
                <a:cubicBezTo>
                  <a:pt x="10833" y="34"/>
                  <a:pt x="10541" y="-7"/>
                  <a:pt x="9723" y="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651" name="Group"/>
          <p:cNvGrpSpPr/>
          <p:nvPr/>
        </p:nvGrpSpPr>
        <p:grpSpPr>
          <a:xfrm>
            <a:off x="-47066" y="5667"/>
            <a:ext cx="24478132" cy="3396154"/>
            <a:chOff x="0" y="0"/>
            <a:chExt cx="24478130" cy="3396153"/>
          </a:xfrm>
        </p:grpSpPr>
        <p:sp>
          <p:nvSpPr>
            <p:cNvPr id="64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chemeClr val="accent6">
                <a:hueOff val="-146070"/>
                <a:satOff val="-10048"/>
                <a:lumOff val="-3062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50" name="Ohno’s Precepts"/>
            <p:cNvSpPr txBox="1"/>
            <p:nvPr/>
          </p:nvSpPr>
          <p:spPr>
            <a:xfrm>
              <a:off x="1720749" y="83064"/>
              <a:ext cx="21036633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Ohno’s Precepts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7" grpId="1" animBg="1" advAuto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Waste is hidden.…"/>
          <p:cNvSpPr txBox="1"/>
          <p:nvPr/>
        </p:nvSpPr>
        <p:spPr>
          <a:xfrm>
            <a:off x="3249913" y="4329112"/>
            <a:ext cx="22354573" cy="4244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Waste is hidden. 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Do not hide it. 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Make problems </a:t>
            </a: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visible.</a:t>
            </a:r>
          </a:p>
        </p:txBody>
      </p:sp>
      <p:grpSp>
        <p:nvGrpSpPr>
          <p:cNvPr id="656" name="Group"/>
          <p:cNvGrpSpPr/>
          <p:nvPr/>
        </p:nvGrpSpPr>
        <p:grpSpPr>
          <a:xfrm>
            <a:off x="1067600" y="3912890"/>
            <a:ext cx="4038242" cy="5890220"/>
            <a:chOff x="0" y="-884851"/>
            <a:chExt cx="4038240" cy="5890219"/>
          </a:xfrm>
        </p:grpSpPr>
        <p:sp>
          <p:nvSpPr>
            <p:cNvPr id="654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55" name="7"/>
            <p:cNvSpPr txBox="1"/>
            <p:nvPr/>
          </p:nvSpPr>
          <p:spPr>
            <a:xfrm>
              <a:off x="324807" y="-88485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7</a:t>
              </a:r>
            </a:p>
          </p:txBody>
        </p:sp>
      </p:grpSp>
      <p:sp>
        <p:nvSpPr>
          <p:cNvPr id="657" name="Rounded Rectangle"/>
          <p:cNvSpPr/>
          <p:nvPr/>
        </p:nvSpPr>
        <p:spPr>
          <a:xfrm>
            <a:off x="16319968" y="7351224"/>
            <a:ext cx="4146037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658" name="taiichi ohno.jpg" descr="taiichi ohno.jpg"/>
          <p:cNvPicPr>
            <a:picLocks noChangeAspect="1"/>
          </p:cNvPicPr>
          <p:nvPr/>
        </p:nvPicPr>
        <p:blipFill>
          <a:blip r:embed="rId2"/>
          <a:srcRect l="2142" t="2158" r="3" b="1"/>
          <a:stretch>
            <a:fillRect/>
          </a:stretch>
        </p:blipFill>
        <p:spPr>
          <a:xfrm>
            <a:off x="11207515" y="9476224"/>
            <a:ext cx="5626569" cy="649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593" extrusionOk="0">
                <a:moveTo>
                  <a:pt x="9723" y="1"/>
                </a:moveTo>
                <a:cubicBezTo>
                  <a:pt x="9451" y="4"/>
                  <a:pt x="9120" y="12"/>
                  <a:pt x="8712" y="25"/>
                </a:cubicBezTo>
                <a:cubicBezTo>
                  <a:pt x="7631" y="59"/>
                  <a:pt x="6614" y="122"/>
                  <a:pt x="6454" y="166"/>
                </a:cubicBezTo>
                <a:cubicBezTo>
                  <a:pt x="6067" y="273"/>
                  <a:pt x="5563" y="1427"/>
                  <a:pt x="5618" y="2080"/>
                </a:cubicBezTo>
                <a:cubicBezTo>
                  <a:pt x="5653" y="2509"/>
                  <a:pt x="5596" y="2613"/>
                  <a:pt x="5070" y="3077"/>
                </a:cubicBezTo>
                <a:lnTo>
                  <a:pt x="4481" y="3596"/>
                </a:lnTo>
                <a:lnTo>
                  <a:pt x="5074" y="3633"/>
                </a:lnTo>
                <a:lnTo>
                  <a:pt x="5666" y="3670"/>
                </a:lnTo>
                <a:lnTo>
                  <a:pt x="5706" y="4311"/>
                </a:lnTo>
                <a:cubicBezTo>
                  <a:pt x="5727" y="4664"/>
                  <a:pt x="5832" y="5117"/>
                  <a:pt x="5939" y="5316"/>
                </a:cubicBezTo>
                <a:cubicBezTo>
                  <a:pt x="6046" y="5515"/>
                  <a:pt x="6148" y="5852"/>
                  <a:pt x="6169" y="6066"/>
                </a:cubicBezTo>
                <a:lnTo>
                  <a:pt x="6206" y="6454"/>
                </a:lnTo>
                <a:lnTo>
                  <a:pt x="4842" y="6760"/>
                </a:lnTo>
                <a:cubicBezTo>
                  <a:pt x="4091" y="6928"/>
                  <a:pt x="3313" y="7160"/>
                  <a:pt x="3112" y="7275"/>
                </a:cubicBezTo>
                <a:cubicBezTo>
                  <a:pt x="2761" y="7474"/>
                  <a:pt x="2236" y="8274"/>
                  <a:pt x="2230" y="8621"/>
                </a:cubicBezTo>
                <a:cubicBezTo>
                  <a:pt x="2228" y="8712"/>
                  <a:pt x="1899" y="9165"/>
                  <a:pt x="1497" y="9627"/>
                </a:cubicBezTo>
                <a:cubicBezTo>
                  <a:pt x="1095" y="10089"/>
                  <a:pt x="690" y="10698"/>
                  <a:pt x="597" y="10980"/>
                </a:cubicBezTo>
                <a:cubicBezTo>
                  <a:pt x="504" y="11262"/>
                  <a:pt x="354" y="11571"/>
                  <a:pt x="264" y="11668"/>
                </a:cubicBezTo>
                <a:cubicBezTo>
                  <a:pt x="-45" y="12000"/>
                  <a:pt x="-82" y="12346"/>
                  <a:pt x="149" y="12798"/>
                </a:cubicBezTo>
                <a:cubicBezTo>
                  <a:pt x="275" y="13043"/>
                  <a:pt x="365" y="13337"/>
                  <a:pt x="349" y="13450"/>
                </a:cubicBezTo>
                <a:cubicBezTo>
                  <a:pt x="316" y="13687"/>
                  <a:pt x="640" y="14084"/>
                  <a:pt x="1693" y="15095"/>
                </a:cubicBezTo>
                <a:cubicBezTo>
                  <a:pt x="3214" y="16556"/>
                  <a:pt x="3307" y="16673"/>
                  <a:pt x="3304" y="17131"/>
                </a:cubicBezTo>
                <a:cubicBezTo>
                  <a:pt x="3302" y="17681"/>
                  <a:pt x="2993" y="18589"/>
                  <a:pt x="2788" y="18648"/>
                </a:cubicBezTo>
                <a:cubicBezTo>
                  <a:pt x="2682" y="18679"/>
                  <a:pt x="2632" y="19151"/>
                  <a:pt x="2632" y="20144"/>
                </a:cubicBezTo>
                <a:lnTo>
                  <a:pt x="2632" y="21593"/>
                </a:lnTo>
                <a:lnTo>
                  <a:pt x="21518" y="21593"/>
                </a:lnTo>
                <a:lnTo>
                  <a:pt x="21518" y="16362"/>
                </a:lnTo>
                <a:lnTo>
                  <a:pt x="21518" y="11130"/>
                </a:lnTo>
                <a:lnTo>
                  <a:pt x="20770" y="10729"/>
                </a:lnTo>
                <a:cubicBezTo>
                  <a:pt x="19727" y="10168"/>
                  <a:pt x="18745" y="9439"/>
                  <a:pt x="18791" y="9261"/>
                </a:cubicBezTo>
                <a:cubicBezTo>
                  <a:pt x="18811" y="9179"/>
                  <a:pt x="18645" y="8993"/>
                  <a:pt x="18420" y="8849"/>
                </a:cubicBezTo>
                <a:cubicBezTo>
                  <a:pt x="18195" y="8706"/>
                  <a:pt x="18010" y="8525"/>
                  <a:pt x="18010" y="8448"/>
                </a:cubicBezTo>
                <a:cubicBezTo>
                  <a:pt x="18010" y="8042"/>
                  <a:pt x="17442" y="7785"/>
                  <a:pt x="14928" y="7056"/>
                </a:cubicBezTo>
                <a:cubicBezTo>
                  <a:pt x="13491" y="6639"/>
                  <a:pt x="12266" y="6325"/>
                  <a:pt x="12208" y="6356"/>
                </a:cubicBezTo>
                <a:cubicBezTo>
                  <a:pt x="12068" y="6431"/>
                  <a:pt x="11265" y="5637"/>
                  <a:pt x="11265" y="5424"/>
                </a:cubicBezTo>
                <a:cubicBezTo>
                  <a:pt x="11265" y="5334"/>
                  <a:pt x="11389" y="5184"/>
                  <a:pt x="11540" y="5093"/>
                </a:cubicBezTo>
                <a:cubicBezTo>
                  <a:pt x="12069" y="4772"/>
                  <a:pt x="12280" y="3359"/>
                  <a:pt x="11841" y="3081"/>
                </a:cubicBezTo>
                <a:cubicBezTo>
                  <a:pt x="11649" y="2960"/>
                  <a:pt x="11599" y="2696"/>
                  <a:pt x="11557" y="1633"/>
                </a:cubicBezTo>
                <a:lnTo>
                  <a:pt x="11505" y="334"/>
                </a:lnTo>
                <a:lnTo>
                  <a:pt x="11091" y="149"/>
                </a:lnTo>
                <a:cubicBezTo>
                  <a:pt x="10833" y="34"/>
                  <a:pt x="10541" y="-7"/>
                  <a:pt x="9723" y="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661" name="Group"/>
          <p:cNvGrpSpPr/>
          <p:nvPr/>
        </p:nvGrpSpPr>
        <p:grpSpPr>
          <a:xfrm>
            <a:off x="-47066" y="5667"/>
            <a:ext cx="24478132" cy="3396154"/>
            <a:chOff x="0" y="0"/>
            <a:chExt cx="24478130" cy="3396153"/>
          </a:xfrm>
        </p:grpSpPr>
        <p:sp>
          <p:nvSpPr>
            <p:cNvPr id="65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chemeClr val="accent6">
                <a:hueOff val="-146070"/>
                <a:satOff val="-10048"/>
                <a:lumOff val="-3062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60" name="Ohno’s Precepts"/>
            <p:cNvSpPr txBox="1"/>
            <p:nvPr/>
          </p:nvSpPr>
          <p:spPr>
            <a:xfrm>
              <a:off x="1720749" y="83064"/>
              <a:ext cx="21036633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Ohno’s Precepts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7" grpId="1" animBg="1" advAuto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Valueless motions are equal to…"/>
          <p:cNvSpPr txBox="1"/>
          <p:nvPr/>
        </p:nvSpPr>
        <p:spPr>
          <a:xfrm>
            <a:off x="3148313" y="5154612"/>
            <a:ext cx="22354573" cy="2797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Valueless motions are equal to 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shortening one’s life.</a:t>
            </a:r>
          </a:p>
        </p:txBody>
      </p:sp>
      <p:grpSp>
        <p:nvGrpSpPr>
          <p:cNvPr id="666" name="Group"/>
          <p:cNvGrpSpPr/>
          <p:nvPr/>
        </p:nvGrpSpPr>
        <p:grpSpPr>
          <a:xfrm>
            <a:off x="1067600" y="3881270"/>
            <a:ext cx="4038242" cy="5890220"/>
            <a:chOff x="0" y="-916471"/>
            <a:chExt cx="4038240" cy="5890219"/>
          </a:xfrm>
        </p:grpSpPr>
        <p:sp>
          <p:nvSpPr>
            <p:cNvPr id="664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65" name="8"/>
            <p:cNvSpPr txBox="1"/>
            <p:nvPr/>
          </p:nvSpPr>
          <p:spPr>
            <a:xfrm>
              <a:off x="324807" y="-91647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8</a:t>
              </a:r>
            </a:p>
          </p:txBody>
        </p:sp>
      </p:grpSp>
      <p:sp>
        <p:nvSpPr>
          <p:cNvPr id="667" name="Rounded Rectangle"/>
          <p:cNvSpPr/>
          <p:nvPr/>
        </p:nvSpPr>
        <p:spPr>
          <a:xfrm>
            <a:off x="8567900" y="6672445"/>
            <a:ext cx="11515400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668" name="taiichi ohno.jpg" descr="taiichi ohno.jpg"/>
          <p:cNvPicPr>
            <a:picLocks noChangeAspect="1"/>
          </p:cNvPicPr>
          <p:nvPr/>
        </p:nvPicPr>
        <p:blipFill>
          <a:blip r:embed="rId2"/>
          <a:srcRect l="2142" t="2158" r="3" b="1"/>
          <a:stretch>
            <a:fillRect/>
          </a:stretch>
        </p:blipFill>
        <p:spPr>
          <a:xfrm>
            <a:off x="11207515" y="9476224"/>
            <a:ext cx="5626569" cy="649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593" extrusionOk="0">
                <a:moveTo>
                  <a:pt x="9723" y="1"/>
                </a:moveTo>
                <a:cubicBezTo>
                  <a:pt x="9451" y="4"/>
                  <a:pt x="9120" y="12"/>
                  <a:pt x="8712" y="25"/>
                </a:cubicBezTo>
                <a:cubicBezTo>
                  <a:pt x="7631" y="59"/>
                  <a:pt x="6614" y="122"/>
                  <a:pt x="6454" y="166"/>
                </a:cubicBezTo>
                <a:cubicBezTo>
                  <a:pt x="6067" y="273"/>
                  <a:pt x="5563" y="1427"/>
                  <a:pt x="5618" y="2080"/>
                </a:cubicBezTo>
                <a:cubicBezTo>
                  <a:pt x="5653" y="2509"/>
                  <a:pt x="5596" y="2613"/>
                  <a:pt x="5070" y="3077"/>
                </a:cubicBezTo>
                <a:lnTo>
                  <a:pt x="4481" y="3596"/>
                </a:lnTo>
                <a:lnTo>
                  <a:pt x="5074" y="3633"/>
                </a:lnTo>
                <a:lnTo>
                  <a:pt x="5666" y="3670"/>
                </a:lnTo>
                <a:lnTo>
                  <a:pt x="5706" y="4311"/>
                </a:lnTo>
                <a:cubicBezTo>
                  <a:pt x="5727" y="4664"/>
                  <a:pt x="5832" y="5117"/>
                  <a:pt x="5939" y="5316"/>
                </a:cubicBezTo>
                <a:cubicBezTo>
                  <a:pt x="6046" y="5515"/>
                  <a:pt x="6148" y="5852"/>
                  <a:pt x="6169" y="6066"/>
                </a:cubicBezTo>
                <a:lnTo>
                  <a:pt x="6206" y="6454"/>
                </a:lnTo>
                <a:lnTo>
                  <a:pt x="4842" y="6760"/>
                </a:lnTo>
                <a:cubicBezTo>
                  <a:pt x="4091" y="6928"/>
                  <a:pt x="3313" y="7160"/>
                  <a:pt x="3112" y="7275"/>
                </a:cubicBezTo>
                <a:cubicBezTo>
                  <a:pt x="2761" y="7474"/>
                  <a:pt x="2236" y="8274"/>
                  <a:pt x="2230" y="8621"/>
                </a:cubicBezTo>
                <a:cubicBezTo>
                  <a:pt x="2228" y="8712"/>
                  <a:pt x="1899" y="9165"/>
                  <a:pt x="1497" y="9627"/>
                </a:cubicBezTo>
                <a:cubicBezTo>
                  <a:pt x="1095" y="10089"/>
                  <a:pt x="690" y="10698"/>
                  <a:pt x="597" y="10980"/>
                </a:cubicBezTo>
                <a:cubicBezTo>
                  <a:pt x="504" y="11262"/>
                  <a:pt x="354" y="11571"/>
                  <a:pt x="264" y="11668"/>
                </a:cubicBezTo>
                <a:cubicBezTo>
                  <a:pt x="-45" y="12000"/>
                  <a:pt x="-82" y="12346"/>
                  <a:pt x="149" y="12798"/>
                </a:cubicBezTo>
                <a:cubicBezTo>
                  <a:pt x="275" y="13043"/>
                  <a:pt x="365" y="13337"/>
                  <a:pt x="349" y="13450"/>
                </a:cubicBezTo>
                <a:cubicBezTo>
                  <a:pt x="316" y="13687"/>
                  <a:pt x="640" y="14084"/>
                  <a:pt x="1693" y="15095"/>
                </a:cubicBezTo>
                <a:cubicBezTo>
                  <a:pt x="3214" y="16556"/>
                  <a:pt x="3307" y="16673"/>
                  <a:pt x="3304" y="17131"/>
                </a:cubicBezTo>
                <a:cubicBezTo>
                  <a:pt x="3302" y="17681"/>
                  <a:pt x="2993" y="18589"/>
                  <a:pt x="2788" y="18648"/>
                </a:cubicBezTo>
                <a:cubicBezTo>
                  <a:pt x="2682" y="18679"/>
                  <a:pt x="2632" y="19151"/>
                  <a:pt x="2632" y="20144"/>
                </a:cubicBezTo>
                <a:lnTo>
                  <a:pt x="2632" y="21593"/>
                </a:lnTo>
                <a:lnTo>
                  <a:pt x="21518" y="21593"/>
                </a:lnTo>
                <a:lnTo>
                  <a:pt x="21518" y="16362"/>
                </a:lnTo>
                <a:lnTo>
                  <a:pt x="21518" y="11130"/>
                </a:lnTo>
                <a:lnTo>
                  <a:pt x="20770" y="10729"/>
                </a:lnTo>
                <a:cubicBezTo>
                  <a:pt x="19727" y="10168"/>
                  <a:pt x="18745" y="9439"/>
                  <a:pt x="18791" y="9261"/>
                </a:cubicBezTo>
                <a:cubicBezTo>
                  <a:pt x="18811" y="9179"/>
                  <a:pt x="18645" y="8993"/>
                  <a:pt x="18420" y="8849"/>
                </a:cubicBezTo>
                <a:cubicBezTo>
                  <a:pt x="18195" y="8706"/>
                  <a:pt x="18010" y="8525"/>
                  <a:pt x="18010" y="8448"/>
                </a:cubicBezTo>
                <a:cubicBezTo>
                  <a:pt x="18010" y="8042"/>
                  <a:pt x="17442" y="7785"/>
                  <a:pt x="14928" y="7056"/>
                </a:cubicBezTo>
                <a:cubicBezTo>
                  <a:pt x="13491" y="6639"/>
                  <a:pt x="12266" y="6325"/>
                  <a:pt x="12208" y="6356"/>
                </a:cubicBezTo>
                <a:cubicBezTo>
                  <a:pt x="12068" y="6431"/>
                  <a:pt x="11265" y="5637"/>
                  <a:pt x="11265" y="5424"/>
                </a:cubicBezTo>
                <a:cubicBezTo>
                  <a:pt x="11265" y="5334"/>
                  <a:pt x="11389" y="5184"/>
                  <a:pt x="11540" y="5093"/>
                </a:cubicBezTo>
                <a:cubicBezTo>
                  <a:pt x="12069" y="4772"/>
                  <a:pt x="12280" y="3359"/>
                  <a:pt x="11841" y="3081"/>
                </a:cubicBezTo>
                <a:cubicBezTo>
                  <a:pt x="11649" y="2960"/>
                  <a:pt x="11599" y="2696"/>
                  <a:pt x="11557" y="1633"/>
                </a:cubicBezTo>
                <a:lnTo>
                  <a:pt x="11505" y="334"/>
                </a:lnTo>
                <a:lnTo>
                  <a:pt x="11091" y="149"/>
                </a:lnTo>
                <a:cubicBezTo>
                  <a:pt x="10833" y="34"/>
                  <a:pt x="10541" y="-7"/>
                  <a:pt x="9723" y="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671" name="Group"/>
          <p:cNvGrpSpPr/>
          <p:nvPr/>
        </p:nvGrpSpPr>
        <p:grpSpPr>
          <a:xfrm>
            <a:off x="-47066" y="5667"/>
            <a:ext cx="24478132" cy="3396154"/>
            <a:chOff x="0" y="0"/>
            <a:chExt cx="24478130" cy="3396153"/>
          </a:xfrm>
        </p:grpSpPr>
        <p:sp>
          <p:nvSpPr>
            <p:cNvPr id="66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chemeClr val="accent6">
                <a:hueOff val="-146070"/>
                <a:satOff val="-10048"/>
                <a:lumOff val="-3062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70" name="Ohno’s Precepts"/>
            <p:cNvSpPr txBox="1"/>
            <p:nvPr/>
          </p:nvSpPr>
          <p:spPr>
            <a:xfrm>
              <a:off x="1720749" y="83064"/>
              <a:ext cx="21036633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Ohno’s Precepts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 fill="hold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7" grpId="1" animBg="1" advAuto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Re-improve what was improved…"/>
          <p:cNvSpPr txBox="1"/>
          <p:nvPr/>
        </p:nvSpPr>
        <p:spPr>
          <a:xfrm>
            <a:off x="2183113" y="4735512"/>
            <a:ext cx="22354573" cy="4244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Re-improve what was improved 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for</a:t>
            </a:r>
          </a:p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further improvement.</a:t>
            </a:r>
          </a:p>
        </p:txBody>
      </p:sp>
      <p:grpSp>
        <p:nvGrpSpPr>
          <p:cNvPr id="676" name="Group"/>
          <p:cNvGrpSpPr/>
          <p:nvPr/>
        </p:nvGrpSpPr>
        <p:grpSpPr>
          <a:xfrm>
            <a:off x="1067600" y="3912890"/>
            <a:ext cx="4038242" cy="5890220"/>
            <a:chOff x="0" y="-884851"/>
            <a:chExt cx="4038240" cy="5890219"/>
          </a:xfrm>
        </p:grpSpPr>
        <p:sp>
          <p:nvSpPr>
            <p:cNvPr id="674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75" name="9"/>
            <p:cNvSpPr txBox="1"/>
            <p:nvPr/>
          </p:nvSpPr>
          <p:spPr>
            <a:xfrm>
              <a:off x="324807" y="-884851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9</a:t>
              </a:r>
            </a:p>
          </p:txBody>
        </p:sp>
      </p:grpSp>
      <p:sp>
        <p:nvSpPr>
          <p:cNvPr id="677" name="Rounded Rectangle"/>
          <p:cNvSpPr/>
          <p:nvPr/>
        </p:nvSpPr>
        <p:spPr>
          <a:xfrm>
            <a:off x="7388067" y="7860103"/>
            <a:ext cx="11944665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678" name="taiichi ohno.jpg" descr="taiichi ohno.jpg"/>
          <p:cNvPicPr>
            <a:picLocks noChangeAspect="1"/>
          </p:cNvPicPr>
          <p:nvPr/>
        </p:nvPicPr>
        <p:blipFill>
          <a:blip r:embed="rId2"/>
          <a:srcRect l="2142" t="2158" r="3" b="1"/>
          <a:stretch>
            <a:fillRect/>
          </a:stretch>
        </p:blipFill>
        <p:spPr>
          <a:xfrm>
            <a:off x="11207515" y="9730224"/>
            <a:ext cx="5626569" cy="649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593" extrusionOk="0">
                <a:moveTo>
                  <a:pt x="9723" y="1"/>
                </a:moveTo>
                <a:cubicBezTo>
                  <a:pt x="9451" y="4"/>
                  <a:pt x="9120" y="12"/>
                  <a:pt x="8712" y="25"/>
                </a:cubicBezTo>
                <a:cubicBezTo>
                  <a:pt x="7631" y="59"/>
                  <a:pt x="6614" y="122"/>
                  <a:pt x="6454" y="166"/>
                </a:cubicBezTo>
                <a:cubicBezTo>
                  <a:pt x="6067" y="273"/>
                  <a:pt x="5563" y="1427"/>
                  <a:pt x="5618" y="2080"/>
                </a:cubicBezTo>
                <a:cubicBezTo>
                  <a:pt x="5653" y="2509"/>
                  <a:pt x="5596" y="2613"/>
                  <a:pt x="5070" y="3077"/>
                </a:cubicBezTo>
                <a:lnTo>
                  <a:pt x="4481" y="3596"/>
                </a:lnTo>
                <a:lnTo>
                  <a:pt x="5074" y="3633"/>
                </a:lnTo>
                <a:lnTo>
                  <a:pt x="5666" y="3670"/>
                </a:lnTo>
                <a:lnTo>
                  <a:pt x="5706" y="4311"/>
                </a:lnTo>
                <a:cubicBezTo>
                  <a:pt x="5727" y="4664"/>
                  <a:pt x="5832" y="5117"/>
                  <a:pt x="5939" y="5316"/>
                </a:cubicBezTo>
                <a:cubicBezTo>
                  <a:pt x="6046" y="5515"/>
                  <a:pt x="6148" y="5852"/>
                  <a:pt x="6169" y="6066"/>
                </a:cubicBezTo>
                <a:lnTo>
                  <a:pt x="6206" y="6454"/>
                </a:lnTo>
                <a:lnTo>
                  <a:pt x="4842" y="6760"/>
                </a:lnTo>
                <a:cubicBezTo>
                  <a:pt x="4091" y="6928"/>
                  <a:pt x="3313" y="7160"/>
                  <a:pt x="3112" y="7275"/>
                </a:cubicBezTo>
                <a:cubicBezTo>
                  <a:pt x="2761" y="7474"/>
                  <a:pt x="2236" y="8274"/>
                  <a:pt x="2230" y="8621"/>
                </a:cubicBezTo>
                <a:cubicBezTo>
                  <a:pt x="2228" y="8712"/>
                  <a:pt x="1899" y="9165"/>
                  <a:pt x="1497" y="9627"/>
                </a:cubicBezTo>
                <a:cubicBezTo>
                  <a:pt x="1095" y="10089"/>
                  <a:pt x="690" y="10698"/>
                  <a:pt x="597" y="10980"/>
                </a:cubicBezTo>
                <a:cubicBezTo>
                  <a:pt x="504" y="11262"/>
                  <a:pt x="354" y="11571"/>
                  <a:pt x="264" y="11668"/>
                </a:cubicBezTo>
                <a:cubicBezTo>
                  <a:pt x="-45" y="12000"/>
                  <a:pt x="-82" y="12346"/>
                  <a:pt x="149" y="12798"/>
                </a:cubicBezTo>
                <a:cubicBezTo>
                  <a:pt x="275" y="13043"/>
                  <a:pt x="365" y="13337"/>
                  <a:pt x="349" y="13450"/>
                </a:cubicBezTo>
                <a:cubicBezTo>
                  <a:pt x="316" y="13687"/>
                  <a:pt x="640" y="14084"/>
                  <a:pt x="1693" y="15095"/>
                </a:cubicBezTo>
                <a:cubicBezTo>
                  <a:pt x="3214" y="16556"/>
                  <a:pt x="3307" y="16673"/>
                  <a:pt x="3304" y="17131"/>
                </a:cubicBezTo>
                <a:cubicBezTo>
                  <a:pt x="3302" y="17681"/>
                  <a:pt x="2993" y="18589"/>
                  <a:pt x="2788" y="18648"/>
                </a:cubicBezTo>
                <a:cubicBezTo>
                  <a:pt x="2682" y="18679"/>
                  <a:pt x="2632" y="19151"/>
                  <a:pt x="2632" y="20144"/>
                </a:cubicBezTo>
                <a:lnTo>
                  <a:pt x="2632" y="21593"/>
                </a:lnTo>
                <a:lnTo>
                  <a:pt x="21518" y="21593"/>
                </a:lnTo>
                <a:lnTo>
                  <a:pt x="21518" y="16362"/>
                </a:lnTo>
                <a:lnTo>
                  <a:pt x="21518" y="11130"/>
                </a:lnTo>
                <a:lnTo>
                  <a:pt x="20770" y="10729"/>
                </a:lnTo>
                <a:cubicBezTo>
                  <a:pt x="19727" y="10168"/>
                  <a:pt x="18745" y="9439"/>
                  <a:pt x="18791" y="9261"/>
                </a:cubicBezTo>
                <a:cubicBezTo>
                  <a:pt x="18811" y="9179"/>
                  <a:pt x="18645" y="8993"/>
                  <a:pt x="18420" y="8849"/>
                </a:cubicBezTo>
                <a:cubicBezTo>
                  <a:pt x="18195" y="8706"/>
                  <a:pt x="18010" y="8525"/>
                  <a:pt x="18010" y="8448"/>
                </a:cubicBezTo>
                <a:cubicBezTo>
                  <a:pt x="18010" y="8042"/>
                  <a:pt x="17442" y="7785"/>
                  <a:pt x="14928" y="7056"/>
                </a:cubicBezTo>
                <a:cubicBezTo>
                  <a:pt x="13491" y="6639"/>
                  <a:pt x="12266" y="6325"/>
                  <a:pt x="12208" y="6356"/>
                </a:cubicBezTo>
                <a:cubicBezTo>
                  <a:pt x="12068" y="6431"/>
                  <a:pt x="11265" y="5637"/>
                  <a:pt x="11265" y="5424"/>
                </a:cubicBezTo>
                <a:cubicBezTo>
                  <a:pt x="11265" y="5334"/>
                  <a:pt x="11389" y="5184"/>
                  <a:pt x="11540" y="5093"/>
                </a:cubicBezTo>
                <a:cubicBezTo>
                  <a:pt x="12069" y="4772"/>
                  <a:pt x="12280" y="3359"/>
                  <a:pt x="11841" y="3081"/>
                </a:cubicBezTo>
                <a:cubicBezTo>
                  <a:pt x="11649" y="2960"/>
                  <a:pt x="11599" y="2696"/>
                  <a:pt x="11557" y="1633"/>
                </a:cubicBezTo>
                <a:lnTo>
                  <a:pt x="11505" y="334"/>
                </a:lnTo>
                <a:lnTo>
                  <a:pt x="11091" y="149"/>
                </a:lnTo>
                <a:cubicBezTo>
                  <a:pt x="10833" y="34"/>
                  <a:pt x="10541" y="-7"/>
                  <a:pt x="9723" y="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681" name="Group"/>
          <p:cNvGrpSpPr/>
          <p:nvPr/>
        </p:nvGrpSpPr>
        <p:grpSpPr>
          <a:xfrm>
            <a:off x="-47066" y="5667"/>
            <a:ext cx="24478132" cy="3396154"/>
            <a:chOff x="0" y="0"/>
            <a:chExt cx="24478130" cy="3396153"/>
          </a:xfrm>
        </p:grpSpPr>
        <p:sp>
          <p:nvSpPr>
            <p:cNvPr id="67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chemeClr val="accent6">
                <a:hueOff val="-146070"/>
                <a:satOff val="-10048"/>
                <a:lumOff val="-3062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80" name="Ohno’s Precepts"/>
            <p:cNvSpPr txBox="1"/>
            <p:nvPr/>
          </p:nvSpPr>
          <p:spPr>
            <a:xfrm>
              <a:off x="1720749" y="83064"/>
              <a:ext cx="21036633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Ohno’s Precepts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 fill="hold"/>
                                        <p:tgtEl>
                                          <p:spTgt spid="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7" grpId="1" animBg="1" advAuto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3" name="taiichi ohno.jpg" descr="taiichi ohno.jpg"/>
          <p:cNvPicPr>
            <a:picLocks noChangeAspect="1"/>
          </p:cNvPicPr>
          <p:nvPr/>
        </p:nvPicPr>
        <p:blipFill>
          <a:blip r:embed="rId2"/>
          <a:srcRect l="2142" t="2158" r="3" b="1"/>
          <a:stretch>
            <a:fillRect/>
          </a:stretch>
        </p:blipFill>
        <p:spPr>
          <a:xfrm>
            <a:off x="4367531" y="15090547"/>
            <a:ext cx="5626569" cy="649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593" extrusionOk="0">
                <a:moveTo>
                  <a:pt x="9723" y="1"/>
                </a:moveTo>
                <a:cubicBezTo>
                  <a:pt x="9451" y="4"/>
                  <a:pt x="9120" y="12"/>
                  <a:pt x="8712" y="25"/>
                </a:cubicBezTo>
                <a:cubicBezTo>
                  <a:pt x="7631" y="59"/>
                  <a:pt x="6614" y="122"/>
                  <a:pt x="6454" y="166"/>
                </a:cubicBezTo>
                <a:cubicBezTo>
                  <a:pt x="6067" y="273"/>
                  <a:pt x="5563" y="1427"/>
                  <a:pt x="5618" y="2080"/>
                </a:cubicBezTo>
                <a:cubicBezTo>
                  <a:pt x="5653" y="2509"/>
                  <a:pt x="5596" y="2613"/>
                  <a:pt x="5070" y="3077"/>
                </a:cubicBezTo>
                <a:lnTo>
                  <a:pt x="4481" y="3596"/>
                </a:lnTo>
                <a:lnTo>
                  <a:pt x="5074" y="3633"/>
                </a:lnTo>
                <a:lnTo>
                  <a:pt x="5666" y="3670"/>
                </a:lnTo>
                <a:lnTo>
                  <a:pt x="5706" y="4311"/>
                </a:lnTo>
                <a:cubicBezTo>
                  <a:pt x="5727" y="4664"/>
                  <a:pt x="5832" y="5117"/>
                  <a:pt x="5939" y="5316"/>
                </a:cubicBezTo>
                <a:cubicBezTo>
                  <a:pt x="6046" y="5515"/>
                  <a:pt x="6148" y="5852"/>
                  <a:pt x="6169" y="6066"/>
                </a:cubicBezTo>
                <a:lnTo>
                  <a:pt x="6206" y="6454"/>
                </a:lnTo>
                <a:lnTo>
                  <a:pt x="4842" y="6760"/>
                </a:lnTo>
                <a:cubicBezTo>
                  <a:pt x="4091" y="6928"/>
                  <a:pt x="3313" y="7160"/>
                  <a:pt x="3112" y="7275"/>
                </a:cubicBezTo>
                <a:cubicBezTo>
                  <a:pt x="2761" y="7474"/>
                  <a:pt x="2236" y="8274"/>
                  <a:pt x="2230" y="8621"/>
                </a:cubicBezTo>
                <a:cubicBezTo>
                  <a:pt x="2228" y="8712"/>
                  <a:pt x="1899" y="9165"/>
                  <a:pt x="1497" y="9627"/>
                </a:cubicBezTo>
                <a:cubicBezTo>
                  <a:pt x="1095" y="10089"/>
                  <a:pt x="690" y="10698"/>
                  <a:pt x="597" y="10980"/>
                </a:cubicBezTo>
                <a:cubicBezTo>
                  <a:pt x="504" y="11262"/>
                  <a:pt x="354" y="11571"/>
                  <a:pt x="264" y="11668"/>
                </a:cubicBezTo>
                <a:cubicBezTo>
                  <a:pt x="-45" y="12000"/>
                  <a:pt x="-82" y="12346"/>
                  <a:pt x="149" y="12798"/>
                </a:cubicBezTo>
                <a:cubicBezTo>
                  <a:pt x="275" y="13043"/>
                  <a:pt x="365" y="13337"/>
                  <a:pt x="349" y="13450"/>
                </a:cubicBezTo>
                <a:cubicBezTo>
                  <a:pt x="316" y="13687"/>
                  <a:pt x="640" y="14084"/>
                  <a:pt x="1693" y="15095"/>
                </a:cubicBezTo>
                <a:cubicBezTo>
                  <a:pt x="3214" y="16556"/>
                  <a:pt x="3307" y="16673"/>
                  <a:pt x="3304" y="17131"/>
                </a:cubicBezTo>
                <a:cubicBezTo>
                  <a:pt x="3302" y="17681"/>
                  <a:pt x="2993" y="18589"/>
                  <a:pt x="2788" y="18648"/>
                </a:cubicBezTo>
                <a:cubicBezTo>
                  <a:pt x="2682" y="18679"/>
                  <a:pt x="2632" y="19151"/>
                  <a:pt x="2632" y="20144"/>
                </a:cubicBezTo>
                <a:lnTo>
                  <a:pt x="2632" y="21593"/>
                </a:lnTo>
                <a:lnTo>
                  <a:pt x="21518" y="21593"/>
                </a:lnTo>
                <a:lnTo>
                  <a:pt x="21518" y="16362"/>
                </a:lnTo>
                <a:lnTo>
                  <a:pt x="21518" y="11130"/>
                </a:lnTo>
                <a:lnTo>
                  <a:pt x="20770" y="10729"/>
                </a:lnTo>
                <a:cubicBezTo>
                  <a:pt x="19727" y="10168"/>
                  <a:pt x="18745" y="9439"/>
                  <a:pt x="18791" y="9261"/>
                </a:cubicBezTo>
                <a:cubicBezTo>
                  <a:pt x="18811" y="9179"/>
                  <a:pt x="18645" y="8993"/>
                  <a:pt x="18420" y="8849"/>
                </a:cubicBezTo>
                <a:cubicBezTo>
                  <a:pt x="18195" y="8706"/>
                  <a:pt x="18010" y="8525"/>
                  <a:pt x="18010" y="8448"/>
                </a:cubicBezTo>
                <a:cubicBezTo>
                  <a:pt x="18010" y="8042"/>
                  <a:pt x="17442" y="7785"/>
                  <a:pt x="14928" y="7056"/>
                </a:cubicBezTo>
                <a:cubicBezTo>
                  <a:pt x="13491" y="6639"/>
                  <a:pt x="12266" y="6325"/>
                  <a:pt x="12208" y="6356"/>
                </a:cubicBezTo>
                <a:cubicBezTo>
                  <a:pt x="12068" y="6431"/>
                  <a:pt x="11265" y="5637"/>
                  <a:pt x="11265" y="5424"/>
                </a:cubicBezTo>
                <a:cubicBezTo>
                  <a:pt x="11265" y="5334"/>
                  <a:pt x="11389" y="5184"/>
                  <a:pt x="11540" y="5093"/>
                </a:cubicBezTo>
                <a:cubicBezTo>
                  <a:pt x="12069" y="4772"/>
                  <a:pt x="12280" y="3359"/>
                  <a:pt x="11841" y="3081"/>
                </a:cubicBezTo>
                <a:cubicBezTo>
                  <a:pt x="11649" y="2960"/>
                  <a:pt x="11599" y="2696"/>
                  <a:pt x="11557" y="1633"/>
                </a:cubicBezTo>
                <a:lnTo>
                  <a:pt x="11505" y="334"/>
                </a:lnTo>
                <a:lnTo>
                  <a:pt x="11091" y="149"/>
                </a:lnTo>
                <a:cubicBezTo>
                  <a:pt x="10833" y="34"/>
                  <a:pt x="10541" y="-7"/>
                  <a:pt x="9723" y="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686" name="Group"/>
          <p:cNvGrpSpPr/>
          <p:nvPr/>
        </p:nvGrpSpPr>
        <p:grpSpPr>
          <a:xfrm>
            <a:off x="435001" y="3912889"/>
            <a:ext cx="4038241" cy="5890221"/>
            <a:chOff x="0" y="-1051524"/>
            <a:chExt cx="4038240" cy="5890219"/>
          </a:xfrm>
        </p:grpSpPr>
        <p:sp>
          <p:nvSpPr>
            <p:cNvPr id="684" name="Oval"/>
            <p:cNvSpPr/>
            <p:nvPr/>
          </p:nvSpPr>
          <p:spPr>
            <a:xfrm>
              <a:off x="0" y="0"/>
              <a:ext cx="4038240" cy="4057278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hueOff val="-146070"/>
                    <a:satOff val="-10048"/>
                    <a:lumOff val="-30626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85" name="10"/>
            <p:cNvSpPr txBox="1"/>
            <p:nvPr/>
          </p:nvSpPr>
          <p:spPr>
            <a:xfrm>
              <a:off x="150510" y="-1051524"/>
              <a:ext cx="3388625" cy="58902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8800"/>
              </a:lvl1pPr>
            </a:lstStyle>
            <a:p>
              <a:r>
                <a:rPr dirty="0"/>
                <a:t>10</a:t>
              </a:r>
            </a:p>
          </p:txBody>
        </p:sp>
      </p:grpSp>
      <p:grpSp>
        <p:nvGrpSpPr>
          <p:cNvPr id="689" name="Group"/>
          <p:cNvGrpSpPr/>
          <p:nvPr/>
        </p:nvGrpSpPr>
        <p:grpSpPr>
          <a:xfrm>
            <a:off x="-47066" y="5667"/>
            <a:ext cx="24478132" cy="3396154"/>
            <a:chOff x="0" y="0"/>
            <a:chExt cx="24478130" cy="3396153"/>
          </a:xfrm>
        </p:grpSpPr>
        <p:sp>
          <p:nvSpPr>
            <p:cNvPr id="687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chemeClr val="accent6">
                <a:hueOff val="-146070"/>
                <a:satOff val="-10048"/>
                <a:lumOff val="-30626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88" name="Ohno’s Precepts"/>
            <p:cNvSpPr txBox="1"/>
            <p:nvPr/>
          </p:nvSpPr>
          <p:spPr>
            <a:xfrm>
              <a:off x="1720749" y="83064"/>
              <a:ext cx="21036633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Ohno’s Precepts</a:t>
              </a:r>
            </a:p>
          </p:txBody>
        </p:sp>
      </p:grpSp>
      <p:sp>
        <p:nvSpPr>
          <p:cNvPr id="690" name="Experiences are given to everyone equally. The question is whether you can turn those experiences into Wisdom."/>
          <p:cNvSpPr txBox="1"/>
          <p:nvPr/>
        </p:nvSpPr>
        <p:spPr>
          <a:xfrm>
            <a:off x="4141069" y="6544397"/>
            <a:ext cx="19443163" cy="4244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Experiences are given to everyone equally. The question is whether you can turn those experiences into </a:t>
            </a:r>
            <a:r>
              <a:rPr u="sng">
                <a:latin typeface="Frutiger 65 Bold"/>
                <a:ea typeface="Frutiger 65 Bold"/>
                <a:cs typeface="Frutiger 65 Bold"/>
                <a:sym typeface="Frutiger 65 Bold"/>
              </a:rPr>
              <a:t>Wisdom</a:t>
            </a:r>
            <a:r>
              <a:t>.</a:t>
            </a:r>
          </a:p>
        </p:txBody>
      </p:sp>
      <p:sp>
        <p:nvSpPr>
          <p:cNvPr id="691" name="Rounded Rectangle"/>
          <p:cNvSpPr/>
          <p:nvPr/>
        </p:nvSpPr>
        <p:spPr>
          <a:xfrm>
            <a:off x="10969305" y="10154372"/>
            <a:ext cx="5387976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hueOff val="-146070"/>
                  <a:satOff val="-10048"/>
                  <a:lumOff val="-3062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1" grpId="1" animBg="1" advAuto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Rectangle"/>
          <p:cNvSpPr/>
          <p:nvPr/>
        </p:nvSpPr>
        <p:spPr>
          <a:xfrm>
            <a:off x="-47066" y="-31278"/>
            <a:ext cx="24478132" cy="3396154"/>
          </a:xfrm>
          <a:prstGeom prst="rect">
            <a:avLst/>
          </a:prstGeom>
          <a:solidFill>
            <a:srgbClr val="24418E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94" name="The Constitution"/>
          <p:cNvSpPr txBox="1"/>
          <p:nvPr/>
        </p:nvSpPr>
        <p:spPr>
          <a:xfrm>
            <a:off x="1164692" y="-4767"/>
            <a:ext cx="22030535" cy="3230025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r>
              <a:t>The Constitution</a:t>
            </a:r>
          </a:p>
        </p:txBody>
      </p:sp>
      <p:sp>
        <p:nvSpPr>
          <p:cNvPr id="695" name="Open group…"/>
          <p:cNvSpPr txBox="1"/>
          <p:nvPr/>
        </p:nvSpPr>
        <p:spPr>
          <a:xfrm>
            <a:off x="3656748" y="3692978"/>
            <a:ext cx="17070503" cy="9749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Open group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Copy slide you need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Close group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Paste slide here</a:t>
            </a:r>
          </a:p>
          <a:p>
            <a:pPr marL="228600" indent="-228600" algn="l">
              <a:buSzPct val="100000"/>
              <a:buAutoNum type="arabicPeriod"/>
              <a:defRPr sz="12400">
                <a:solidFill>
                  <a:srgbClr val="000000"/>
                </a:solidFill>
              </a:defRPr>
            </a:pPr>
            <a:r>
              <a:t>Delete group</a:t>
            </a:r>
          </a:p>
        </p:txBody>
      </p:sp>
    </p:spTree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1st Amendment – George Washington, 1791…"/>
          <p:cNvSpPr txBox="1"/>
          <p:nvPr/>
        </p:nvSpPr>
        <p:spPr>
          <a:xfrm>
            <a:off x="1014713" y="5570583"/>
            <a:ext cx="22354573" cy="4260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1st Amendment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–</a:t>
            </a:r>
            <a:r>
              <a:t> George Washington, 1791 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Freedom of Religion, Speech, Press, Assembly, &amp; Petition.</a:t>
            </a:r>
          </a:p>
        </p:txBody>
      </p:sp>
      <p:sp>
        <p:nvSpPr>
          <p:cNvPr id="698" name="Rounded Rectangle"/>
          <p:cNvSpPr/>
          <p:nvPr/>
        </p:nvSpPr>
        <p:spPr>
          <a:xfrm>
            <a:off x="-240490" y="6947877"/>
            <a:ext cx="24941179" cy="3698678"/>
          </a:xfrm>
          <a:prstGeom prst="roundRect">
            <a:avLst>
              <a:gd name="adj" fmla="val 5150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02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69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00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01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8" grpId="1" animBg="1" advAuto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2nd Amendment – George Washington, 1791…"/>
          <p:cNvSpPr txBox="1"/>
          <p:nvPr/>
        </p:nvSpPr>
        <p:spPr>
          <a:xfrm>
            <a:off x="513460" y="5570583"/>
            <a:ext cx="23357079" cy="4260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2nd Amendment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–</a:t>
            </a:r>
            <a:r>
              <a:t> George Washington, 1791   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A well regulated militia 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Right to keep and bear arms</a:t>
            </a:r>
          </a:p>
        </p:txBody>
      </p:sp>
      <p:sp>
        <p:nvSpPr>
          <p:cNvPr id="705" name="Rounded Rectangle"/>
          <p:cNvSpPr/>
          <p:nvPr/>
        </p:nvSpPr>
        <p:spPr>
          <a:xfrm>
            <a:off x="-278590" y="7036777"/>
            <a:ext cx="24941180" cy="3698678"/>
          </a:xfrm>
          <a:prstGeom prst="roundRect">
            <a:avLst>
              <a:gd name="adj" fmla="val 5150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09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06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07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08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" grpId="1" animBg="1" advAuto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3rd Amendment – George Washington, 1791…"/>
          <p:cNvSpPr txBox="1"/>
          <p:nvPr/>
        </p:nvSpPr>
        <p:spPr>
          <a:xfrm>
            <a:off x="513460" y="6294483"/>
            <a:ext cx="23357079" cy="281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3rd</a:t>
            </a:r>
            <a:r>
              <a:t> </a:t>
            </a: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Amendment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–</a:t>
            </a:r>
            <a:r>
              <a:t> George Washington, 1791    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No soldier shall be quartered without consent.</a:t>
            </a:r>
          </a:p>
        </p:txBody>
      </p:sp>
      <p:sp>
        <p:nvSpPr>
          <p:cNvPr id="712" name="Rounded Rectangle"/>
          <p:cNvSpPr/>
          <p:nvPr/>
        </p:nvSpPr>
        <p:spPr>
          <a:xfrm>
            <a:off x="-278590" y="7950058"/>
            <a:ext cx="24941180" cy="3698678"/>
          </a:xfrm>
          <a:prstGeom prst="roundRect">
            <a:avLst>
              <a:gd name="adj" fmla="val 5150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16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13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14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15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2" grpId="1" animBg="1" advAuto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4th Amendment – George Washington, 1791…"/>
          <p:cNvSpPr txBox="1"/>
          <p:nvPr/>
        </p:nvSpPr>
        <p:spPr>
          <a:xfrm>
            <a:off x="513460" y="4073212"/>
            <a:ext cx="23357079" cy="7394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12700"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4th</a:t>
            </a:r>
            <a:r>
              <a:t> </a:t>
            </a: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Amendment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–</a:t>
            </a:r>
            <a:r>
              <a:t> George Washington, 1791    	</a:t>
            </a:r>
          </a:p>
          <a:p>
            <a:pPr marL="1111250" indent="-1111250" algn="l" defTabSz="12700"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Right to be secure</a:t>
            </a:r>
          </a:p>
          <a:p>
            <a:pPr marL="1111250" indent="-1111250" algn="l" defTabSz="12700"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No unreasonable search and seizure</a:t>
            </a:r>
          </a:p>
          <a:p>
            <a:pPr marL="1111250" indent="-1111250" algn="l" defTabSz="12700"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No warrants without probable cause, sworn by oath, particularly describing place to be searched, persons or things to be seized</a:t>
            </a:r>
          </a:p>
        </p:txBody>
      </p:sp>
      <p:sp>
        <p:nvSpPr>
          <p:cNvPr id="719" name="Rounded Rectangle"/>
          <p:cNvSpPr/>
          <p:nvPr/>
        </p:nvSpPr>
        <p:spPr>
          <a:xfrm>
            <a:off x="-278590" y="5515644"/>
            <a:ext cx="24941180" cy="7151093"/>
          </a:xfrm>
          <a:prstGeom prst="roundRect">
            <a:avLst>
              <a:gd name="adj" fmla="val 2664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23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20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21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22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14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FEC526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50" name="Missing Tools"/>
            <p:cNvSpPr txBox="1"/>
            <p:nvPr/>
          </p:nvSpPr>
          <p:spPr>
            <a:xfrm>
              <a:off x="564150" y="26511"/>
              <a:ext cx="23325750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Missing Tools</a:t>
              </a:r>
            </a:p>
          </p:txBody>
        </p:sp>
      </p:grpSp>
      <p:pic>
        <p:nvPicPr>
          <p:cNvPr id="152" name="amauri-am-432511.jpg" descr="amauri-am-432511.jpg"/>
          <p:cNvPicPr>
            <a:picLocks noChangeAspect="1"/>
          </p:cNvPicPr>
          <p:nvPr/>
        </p:nvPicPr>
        <p:blipFill>
          <a:blip r:embed="rId2"/>
          <a:srcRect t="19053" r="49"/>
          <a:stretch>
            <a:fillRect/>
          </a:stretch>
        </p:blipFill>
        <p:spPr>
          <a:xfrm>
            <a:off x="-5820" y="3349426"/>
            <a:ext cx="24383599" cy="131649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5th Amendment – George Washington, 1791…"/>
          <p:cNvSpPr txBox="1"/>
          <p:nvPr/>
        </p:nvSpPr>
        <p:spPr>
          <a:xfrm>
            <a:off x="513460" y="3527112"/>
            <a:ext cx="23357079" cy="8486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defRPr sz="69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5th Amendment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–</a:t>
            </a:r>
            <a:r>
              <a:t> George Washington, 1791  	</a:t>
            </a:r>
          </a:p>
          <a:p>
            <a:pPr marL="958453" indent="-958453" algn="l" defTabSz="457200">
              <a:buSzPct val="145000"/>
              <a:buChar char="•"/>
              <a:defRPr sz="69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No person shall be held to answer for capital or infamous crime without indictment by grand jury, except military.</a:t>
            </a:r>
          </a:p>
          <a:p>
            <a:pPr marL="958453" indent="-958453" algn="l" defTabSz="457200">
              <a:buSzPct val="145000"/>
              <a:buChar char="•"/>
              <a:defRPr sz="69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No double jeopardy of life or limb</a:t>
            </a:r>
          </a:p>
          <a:p>
            <a:pPr marL="958453" indent="-958453" algn="l" defTabSz="457200">
              <a:buSzPct val="145000"/>
              <a:buChar char="•"/>
              <a:defRPr sz="69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Shall not be compelled to bear witness against oneself</a:t>
            </a:r>
          </a:p>
          <a:p>
            <a:pPr marL="958453" indent="-958453" algn="l" defTabSz="457200">
              <a:buSzPct val="145000"/>
              <a:buChar char="•"/>
              <a:defRPr sz="69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Shall not be deprived of life, liberty, or property without due process of law</a:t>
            </a:r>
          </a:p>
        </p:txBody>
      </p:sp>
      <p:sp>
        <p:nvSpPr>
          <p:cNvPr id="726" name="Rounded Rectangle"/>
          <p:cNvSpPr/>
          <p:nvPr/>
        </p:nvSpPr>
        <p:spPr>
          <a:xfrm>
            <a:off x="-240490" y="4752960"/>
            <a:ext cx="24941179" cy="7213601"/>
          </a:xfrm>
          <a:prstGeom prst="roundRect">
            <a:avLst>
              <a:gd name="adj" fmla="val 2641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30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27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28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29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6" grpId="1" animBg="1" advAuto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6th Amendment – George Washington, 1791…"/>
          <p:cNvSpPr txBox="1"/>
          <p:nvPr/>
        </p:nvSpPr>
        <p:spPr>
          <a:xfrm>
            <a:off x="513460" y="4005047"/>
            <a:ext cx="23357079" cy="75309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>
                <a:latin typeface="Frutiger 75 Black"/>
                <a:ea typeface="Frutiger 75 Black"/>
                <a:cs typeface="Frutiger 75 Black"/>
                <a:sym typeface="Frutiger 75 Black"/>
              </a:rPr>
              <a:t>6th</a:t>
            </a:r>
            <a:r>
              <a:rPr dirty="0"/>
              <a:t> </a:t>
            </a:r>
            <a:r>
              <a:rPr dirty="0">
                <a:latin typeface="Frutiger 75 Black"/>
                <a:ea typeface="Frutiger 75 Black"/>
                <a:cs typeface="Frutiger 75 Black"/>
                <a:sym typeface="Frutiger 75 Black"/>
              </a:rPr>
              <a:t>Amendment </a:t>
            </a:r>
            <a:r>
              <a:rPr dirty="0">
                <a:latin typeface="Frutiger 65 Bold"/>
                <a:ea typeface="Frutiger 65 Bold"/>
                <a:cs typeface="Frutiger 65 Bold"/>
                <a:sym typeface="Frutiger 65 Bold"/>
              </a:rPr>
              <a:t>–</a:t>
            </a:r>
            <a:r>
              <a:rPr dirty="0"/>
              <a:t> George Washington, 1791  	</a:t>
            </a:r>
          </a:p>
          <a:p>
            <a:pPr marL="228600" indent="-228600" algn="l" defTabSz="457200">
              <a:buSzPct val="100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/>
              <a:t>	Right to a speedy trial by a jury of their peers</a:t>
            </a:r>
          </a:p>
          <a:p>
            <a:pPr marL="228600" indent="-228600" algn="l" defTabSz="457200">
              <a:buSzPct val="100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/>
              <a:t>	Be informed of the accusation against them</a:t>
            </a:r>
          </a:p>
          <a:p>
            <a:pPr marL="228600" indent="-228600" algn="l" defTabSz="457200">
              <a:buSzPct val="100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/>
              <a:t>	Confront witnesses against them	</a:t>
            </a:r>
          </a:p>
          <a:p>
            <a:pPr marL="228600" indent="-228600" algn="l" defTabSz="457200">
              <a:buSzPct val="100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/>
              <a:t>	Compulsory process of witnesses in their favor</a:t>
            </a:r>
          </a:p>
          <a:p>
            <a:pPr marL="228600" indent="-228600" algn="l" defTabSz="457200">
              <a:buSzPct val="100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 dirty="0"/>
              <a:t>	Assistance of counsel for defense</a:t>
            </a:r>
          </a:p>
        </p:txBody>
      </p:sp>
      <p:sp>
        <p:nvSpPr>
          <p:cNvPr id="733" name="Rounded Rectangle"/>
          <p:cNvSpPr/>
          <p:nvPr/>
        </p:nvSpPr>
        <p:spPr>
          <a:xfrm>
            <a:off x="-278591" y="5354616"/>
            <a:ext cx="24941179" cy="5983883"/>
          </a:xfrm>
          <a:prstGeom prst="roundRect">
            <a:avLst>
              <a:gd name="adj" fmla="val 3184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37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34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35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36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3" grpId="1" animBg="1" advAuto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7th Amendment – George Washington, 1791…"/>
          <p:cNvSpPr txBox="1"/>
          <p:nvPr/>
        </p:nvSpPr>
        <p:spPr>
          <a:xfrm>
            <a:off x="513460" y="4676462"/>
            <a:ext cx="23357079" cy="6188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7th Amendment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–</a:t>
            </a:r>
            <a:r>
              <a:t> George Washington, 1791</a:t>
            </a:r>
          </a:p>
          <a:p>
            <a:pPr marL="1111250" indent="-1111250" algn="l" defTabSz="457200">
              <a:buClr>
                <a:schemeClr val="accent5">
                  <a:hueOff val="-82419"/>
                  <a:satOff val="-9513"/>
                  <a:lumOff val="-16343"/>
                </a:schemeClr>
              </a:buClr>
              <a:buSzPct val="145000"/>
              <a:buChar char="•"/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Suits of common law exceeding 20 dollars, right to trial by jury shall be preserved.</a:t>
            </a:r>
          </a:p>
          <a:p>
            <a:pPr marL="1111250" indent="-1111250" algn="l" defTabSz="457200">
              <a:buSzPct val="145000"/>
              <a:buChar char="•"/>
              <a:defRPr sz="8000" b="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No fact shall be re-examined, other than by rules of common law.</a:t>
            </a:r>
          </a:p>
        </p:txBody>
      </p:sp>
      <p:sp>
        <p:nvSpPr>
          <p:cNvPr id="740" name="Rounded Rectangle"/>
          <p:cNvSpPr/>
          <p:nvPr/>
        </p:nvSpPr>
        <p:spPr>
          <a:xfrm>
            <a:off x="-278590" y="6096779"/>
            <a:ext cx="24941180" cy="5983883"/>
          </a:xfrm>
          <a:prstGeom prst="roundRect">
            <a:avLst>
              <a:gd name="adj" fmla="val 3184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44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41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42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43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0" grpId="1" animBg="1" advAuto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8th Amendment – George Washington, 1791…"/>
          <p:cNvSpPr txBox="1"/>
          <p:nvPr/>
        </p:nvSpPr>
        <p:spPr>
          <a:xfrm>
            <a:off x="513460" y="4916492"/>
            <a:ext cx="23357079" cy="570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8th Amendment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–</a:t>
            </a:r>
            <a:r>
              <a:t> George Washington, 1791  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Excessive bail shall not be set, nor excessive fines imposed, nor cruel and unusual punishment inflicted.</a:t>
            </a:r>
          </a:p>
        </p:txBody>
      </p:sp>
      <p:sp>
        <p:nvSpPr>
          <p:cNvPr id="747" name="Rounded Rectangle"/>
          <p:cNvSpPr/>
          <p:nvPr/>
        </p:nvSpPr>
        <p:spPr>
          <a:xfrm>
            <a:off x="-240490" y="6401579"/>
            <a:ext cx="24941179" cy="4358283"/>
          </a:xfrm>
          <a:prstGeom prst="roundRect">
            <a:avLst>
              <a:gd name="adj" fmla="val 4371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51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48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49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50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" grpId="1" animBg="1" advAuto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9th Amendment – George Washington, 1791…"/>
          <p:cNvSpPr txBox="1"/>
          <p:nvPr/>
        </p:nvSpPr>
        <p:spPr>
          <a:xfrm>
            <a:off x="513460" y="4916492"/>
            <a:ext cx="23357079" cy="570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9th Amendment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–</a:t>
            </a:r>
            <a:r>
              <a:t> George Washington, 1791     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Rights listed by the Constitution does not deny or disparage other rights retained by the people.</a:t>
            </a:r>
          </a:p>
        </p:txBody>
      </p:sp>
      <p:sp>
        <p:nvSpPr>
          <p:cNvPr id="754" name="Rounded Rectangle"/>
          <p:cNvSpPr/>
          <p:nvPr/>
        </p:nvSpPr>
        <p:spPr>
          <a:xfrm>
            <a:off x="-278590" y="6477779"/>
            <a:ext cx="24941180" cy="4669176"/>
          </a:xfrm>
          <a:prstGeom prst="roundRect">
            <a:avLst>
              <a:gd name="adj" fmla="val 4080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58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55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56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57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4" grpId="1" animBg="1" advAuto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10th Amendment – George Washington, 1791…"/>
          <p:cNvSpPr txBox="1"/>
          <p:nvPr/>
        </p:nvSpPr>
        <p:spPr>
          <a:xfrm>
            <a:off x="513460" y="4916492"/>
            <a:ext cx="23357079" cy="570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10th</a:t>
            </a:r>
            <a:r>
              <a:t> </a:t>
            </a: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Amendment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–</a:t>
            </a:r>
            <a:r>
              <a:t> George Washington, 1791  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Power not delegated by the Constitution to the United States nor prohibited by it are reserved by the States.</a:t>
            </a:r>
          </a:p>
        </p:txBody>
      </p:sp>
      <p:sp>
        <p:nvSpPr>
          <p:cNvPr id="761" name="Rounded Rectangle"/>
          <p:cNvSpPr/>
          <p:nvPr/>
        </p:nvSpPr>
        <p:spPr>
          <a:xfrm>
            <a:off x="-278590" y="6299979"/>
            <a:ext cx="24941180" cy="5983883"/>
          </a:xfrm>
          <a:prstGeom prst="roundRect">
            <a:avLst>
              <a:gd name="adj" fmla="val 3184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65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62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63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64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1" grpId="1" animBg="1" advAuto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11th Amendment – George Washington, 1795…"/>
          <p:cNvSpPr txBox="1"/>
          <p:nvPr/>
        </p:nvSpPr>
        <p:spPr>
          <a:xfrm>
            <a:off x="513460" y="3997012"/>
            <a:ext cx="23357079" cy="7546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defRPr sz="7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11th Amendment</a:t>
            </a:r>
            <a:r>
              <a:t>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– </a:t>
            </a:r>
            <a:r>
              <a:t>George Washington, 1795	</a:t>
            </a:r>
          </a:p>
          <a:p>
            <a:pPr marL="972343" indent="-972343" algn="l" defTabSz="457200">
              <a:buSzPct val="145000"/>
              <a:buChar char="•"/>
              <a:defRPr sz="7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The Judicial powers of the United States does not extend over the States.</a:t>
            </a:r>
          </a:p>
          <a:p>
            <a:pPr marL="972343" indent="-972343" algn="l" defTabSz="457200">
              <a:buSzPct val="145000"/>
              <a:buChar char="•"/>
              <a:defRPr sz="7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Citizens cannot sue the State.</a:t>
            </a:r>
          </a:p>
          <a:p>
            <a:pPr marL="972343" indent="-972343" algn="l" defTabSz="457200">
              <a:buSzPct val="145000"/>
              <a:buChar char="•"/>
              <a:defRPr sz="7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The Supreme Court adopted the Stripping Doctrine, which recognized that citizens can sue state officers in their official state capacity for injunctive relief.</a:t>
            </a:r>
          </a:p>
        </p:txBody>
      </p:sp>
      <p:sp>
        <p:nvSpPr>
          <p:cNvPr id="768" name="Rounded Rectangle"/>
          <p:cNvSpPr/>
          <p:nvPr/>
        </p:nvSpPr>
        <p:spPr>
          <a:xfrm>
            <a:off x="-278590" y="5273064"/>
            <a:ext cx="24941180" cy="6248798"/>
          </a:xfrm>
          <a:prstGeom prst="roundRect">
            <a:avLst>
              <a:gd name="adj" fmla="val 3049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72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6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70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71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" grpId="1" animBg="1" advAuto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12th Amendment – Thomas Jefferson, 1804…"/>
          <p:cNvSpPr txBox="1"/>
          <p:nvPr/>
        </p:nvSpPr>
        <p:spPr>
          <a:xfrm>
            <a:off x="513460" y="3641412"/>
            <a:ext cx="23357079" cy="9655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defRPr sz="7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12th Amendment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–</a:t>
            </a:r>
            <a:r>
              <a:t> Thomas Jefferson, 1804 	</a:t>
            </a:r>
          </a:p>
          <a:p>
            <a:pPr marL="972343" indent="-972343" algn="l" defTabSz="457200">
              <a:buSzPct val="145000"/>
              <a:buChar char="•"/>
              <a:defRPr sz="7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President and Vice-President are chosen by the Electoral College, making the two positions cooperative, rather than first and second highest vote-getters.</a:t>
            </a:r>
          </a:p>
          <a:p>
            <a:pPr marL="972343" indent="-972343" algn="l" defTabSz="457200">
              <a:buSzPct val="145000"/>
              <a:buChar char="•"/>
              <a:defRPr sz="7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If no majority of electoral votes, 2/3 vote of House of Representatives chooses President, 2/3 vote of Senate chooses Vice President.</a:t>
            </a:r>
          </a:p>
          <a:p>
            <a:pPr marL="972343" indent="-972343" algn="l" defTabSz="457200">
              <a:buSzPct val="145000"/>
              <a:buChar char="•"/>
              <a:defRPr sz="7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Vice-President must be eligible to become President.</a:t>
            </a:r>
          </a:p>
        </p:txBody>
      </p:sp>
      <p:sp>
        <p:nvSpPr>
          <p:cNvPr id="775" name="Rounded Rectangle"/>
          <p:cNvSpPr/>
          <p:nvPr/>
        </p:nvSpPr>
        <p:spPr>
          <a:xfrm>
            <a:off x="-240490" y="4819635"/>
            <a:ext cx="24941179" cy="8426054"/>
          </a:xfrm>
          <a:prstGeom prst="roundRect">
            <a:avLst>
              <a:gd name="adj" fmla="val 2261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79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76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77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78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5" grpId="1" animBg="1" advAuto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13th Amendment – Andrew Johnson, 1865…"/>
          <p:cNvSpPr txBox="1"/>
          <p:nvPr/>
        </p:nvSpPr>
        <p:spPr>
          <a:xfrm>
            <a:off x="513460" y="3925892"/>
            <a:ext cx="23357079" cy="86036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13th Amendment</a:t>
            </a:r>
            <a:r>
              <a:t> </a:t>
            </a:r>
            <a:r>
              <a:rPr>
                <a:latin typeface="Frutiger 65 Bold"/>
                <a:ea typeface="Frutiger 65 Bold"/>
                <a:cs typeface="Frutiger 65 Bold"/>
                <a:sym typeface="Frutiger 65 Bold"/>
              </a:rPr>
              <a:t>–</a:t>
            </a:r>
            <a:r>
              <a:t> Andrew Johnson, 1865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Neither slavery nor involuntary servitude shall exist in the United States except as a punishment for crime. 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Congress has the power to enforce this by legislation.</a:t>
            </a:r>
          </a:p>
        </p:txBody>
      </p:sp>
      <p:sp>
        <p:nvSpPr>
          <p:cNvPr id="782" name="Rounded Rectangle"/>
          <p:cNvSpPr/>
          <p:nvPr/>
        </p:nvSpPr>
        <p:spPr>
          <a:xfrm>
            <a:off x="-278590" y="5235758"/>
            <a:ext cx="24941180" cy="7411840"/>
          </a:xfrm>
          <a:prstGeom prst="roundRect">
            <a:avLst>
              <a:gd name="adj" fmla="val 2570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86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83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84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85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2" grpId="1" animBg="1" advAuto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14th Amendment – Andrew Johnson,1868…"/>
          <p:cNvSpPr txBox="1"/>
          <p:nvPr/>
        </p:nvSpPr>
        <p:spPr>
          <a:xfrm>
            <a:off x="342754" y="3793853"/>
            <a:ext cx="23698491" cy="9236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defRPr sz="55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14th Amendmen</a:t>
            </a:r>
            <a:r>
              <a:t>t – Andrew Johnson,1868</a:t>
            </a:r>
          </a:p>
          <a:p>
            <a:pPr marL="736203" indent="-736203" algn="l" defTabSz="457200">
              <a:buSzPct val="145000"/>
              <a:buChar char="•"/>
              <a:defRPr sz="55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People born or naturalized in the U.S. are citizens of the U.S. and citizens of the state in which they reside.</a:t>
            </a:r>
          </a:p>
          <a:p>
            <a:pPr marL="736203" indent="-736203" algn="l" defTabSz="457200">
              <a:buSzPct val="145000"/>
              <a:buChar char="•"/>
              <a:defRPr sz="55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All citizens have equal protection under the law.</a:t>
            </a:r>
          </a:p>
          <a:p>
            <a:pPr marL="736203" indent="-736203" algn="l" defTabSz="457200">
              <a:buSzPct val="145000"/>
              <a:buChar char="•"/>
              <a:defRPr sz="55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Removed 3/5 counting of slaves.</a:t>
            </a:r>
          </a:p>
          <a:p>
            <a:pPr marL="736203" indent="-736203" algn="l" defTabSz="457200">
              <a:buSzPct val="145000"/>
              <a:buChar char="•"/>
              <a:defRPr sz="55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Counts all persons except non-taxed Indians.</a:t>
            </a:r>
          </a:p>
          <a:p>
            <a:pPr marL="736203" indent="-736203" algn="l" defTabSz="457200">
              <a:buSzPct val="145000"/>
              <a:buChar char="•"/>
              <a:defRPr sz="55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No person can hold office having engaged in insurrection against the U.S., except Congress can vote 2/3 both houses to remove such disability.</a:t>
            </a:r>
          </a:p>
          <a:p>
            <a:pPr marL="736203" indent="-736203" algn="l" defTabSz="457200">
              <a:buSzPct val="145000"/>
              <a:buChar char="•"/>
              <a:defRPr sz="55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The United States will not pay the debts of rebellious states.</a:t>
            </a:r>
          </a:p>
          <a:p>
            <a:pPr marL="736203" indent="-736203" algn="l" defTabSz="457200">
              <a:buSzPct val="145000"/>
              <a:buChar char="•"/>
              <a:defRPr sz="55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Congress has the power to enforce this by legislation.</a:t>
            </a:r>
          </a:p>
        </p:txBody>
      </p:sp>
      <p:sp>
        <p:nvSpPr>
          <p:cNvPr id="789" name="Rounded Rectangle"/>
          <p:cNvSpPr/>
          <p:nvPr/>
        </p:nvSpPr>
        <p:spPr>
          <a:xfrm>
            <a:off x="-278590" y="4824835"/>
            <a:ext cx="24941180" cy="8450661"/>
          </a:xfrm>
          <a:prstGeom prst="roundRect">
            <a:avLst>
              <a:gd name="adj" fmla="val 2254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93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90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91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92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9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154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00AEE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55" name="Raving Fans"/>
            <p:cNvSpPr txBox="1"/>
            <p:nvPr/>
          </p:nvSpPr>
          <p:spPr>
            <a:xfrm>
              <a:off x="202270" y="26511"/>
              <a:ext cx="24049510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Raving Fans</a:t>
              </a:r>
            </a:p>
          </p:txBody>
        </p:sp>
      </p:grpSp>
      <p:pic>
        <p:nvPicPr>
          <p:cNvPr id="157" name="nghia-le-57365.jpg" descr="nghia-le-57365.jpg"/>
          <p:cNvPicPr>
            <a:picLocks noChangeAspect="1"/>
          </p:cNvPicPr>
          <p:nvPr/>
        </p:nvPicPr>
        <p:blipFill>
          <a:blip r:embed="rId2"/>
          <a:srcRect t="34983" r="11832"/>
          <a:stretch>
            <a:fillRect/>
          </a:stretch>
        </p:blipFill>
        <p:spPr>
          <a:xfrm>
            <a:off x="-23418" y="3352558"/>
            <a:ext cx="24418734" cy="120046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15th Amendment – Ulysses Grant, 1870…"/>
          <p:cNvSpPr txBox="1"/>
          <p:nvPr/>
        </p:nvSpPr>
        <p:spPr>
          <a:xfrm>
            <a:off x="513460" y="4192592"/>
            <a:ext cx="23357079" cy="7155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15th Amendment</a:t>
            </a:r>
            <a:r>
              <a:t> – Ulysses Grant, 1870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Right to vote shall not be denied because of race, color or previous servitude.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Congress has power to enforce this by legislation.</a:t>
            </a:r>
          </a:p>
        </p:txBody>
      </p:sp>
      <p:sp>
        <p:nvSpPr>
          <p:cNvPr id="796" name="Rounded Rectangle"/>
          <p:cNvSpPr/>
          <p:nvPr/>
        </p:nvSpPr>
        <p:spPr>
          <a:xfrm>
            <a:off x="-240490" y="5749711"/>
            <a:ext cx="24941179" cy="5822951"/>
          </a:xfrm>
          <a:prstGeom prst="roundRect">
            <a:avLst>
              <a:gd name="adj" fmla="val 3272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00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797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98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799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6" grpId="1" animBg="1" advAuto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16th Amendment – William Howard Taft, 1913…"/>
          <p:cNvSpPr txBox="1"/>
          <p:nvPr/>
        </p:nvSpPr>
        <p:spPr>
          <a:xfrm>
            <a:off x="513460" y="6364292"/>
            <a:ext cx="23357079" cy="281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16th Amendment</a:t>
            </a:r>
            <a:r>
              <a:t> – William Howard Taft, 1913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Congress has the power to levy taxes.</a:t>
            </a:r>
          </a:p>
        </p:txBody>
      </p:sp>
      <p:sp>
        <p:nvSpPr>
          <p:cNvPr id="803" name="Rounded Rectangle"/>
          <p:cNvSpPr/>
          <p:nvPr/>
        </p:nvSpPr>
        <p:spPr>
          <a:xfrm>
            <a:off x="-278590" y="7834099"/>
            <a:ext cx="24941180" cy="3636963"/>
          </a:xfrm>
          <a:prstGeom prst="roundRect">
            <a:avLst>
              <a:gd name="adj" fmla="val 5238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07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804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05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806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3" grpId="1" animBg="1" advAuto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17th Amendment – Woodrow Wilson, 1913…"/>
          <p:cNvSpPr txBox="1"/>
          <p:nvPr/>
        </p:nvSpPr>
        <p:spPr>
          <a:xfrm>
            <a:off x="513460" y="4916492"/>
            <a:ext cx="23357079" cy="570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17th Amendment</a:t>
            </a:r>
            <a:r>
              <a:t> – Woodrow Wilson, 1913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People from each state will elect 2 Senators for that state.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Senate term will be 6 years.</a:t>
            </a:r>
          </a:p>
        </p:txBody>
      </p:sp>
      <p:sp>
        <p:nvSpPr>
          <p:cNvPr id="810" name="Rounded Rectangle"/>
          <p:cNvSpPr/>
          <p:nvPr/>
        </p:nvSpPr>
        <p:spPr>
          <a:xfrm>
            <a:off x="-278590" y="6413277"/>
            <a:ext cx="24941180" cy="5105599"/>
          </a:xfrm>
          <a:prstGeom prst="roundRect">
            <a:avLst>
              <a:gd name="adj" fmla="val 3731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14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811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12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813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0" grpId="1" animBg="1" advAuto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18th Amendment – Woodrow Wilson, 1919…"/>
          <p:cNvSpPr txBox="1"/>
          <p:nvPr/>
        </p:nvSpPr>
        <p:spPr>
          <a:xfrm>
            <a:off x="513460" y="6364292"/>
            <a:ext cx="23357079" cy="281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18th Amendment </a:t>
            </a:r>
            <a:r>
              <a:t>– Woodrow Wilson, 1919 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Intoxicating liquors are prohibited.</a:t>
            </a:r>
          </a:p>
        </p:txBody>
      </p:sp>
      <p:sp>
        <p:nvSpPr>
          <p:cNvPr id="817" name="Rounded Rectangle"/>
          <p:cNvSpPr/>
          <p:nvPr/>
        </p:nvSpPr>
        <p:spPr>
          <a:xfrm>
            <a:off x="-240490" y="7628791"/>
            <a:ext cx="24941179" cy="3565328"/>
          </a:xfrm>
          <a:prstGeom prst="roundRect">
            <a:avLst>
              <a:gd name="adj" fmla="val 5343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21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818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19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820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7" grpId="1" animBg="1" advAuto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19th Amendment – Woodrow Wilson, 1920…"/>
          <p:cNvSpPr txBox="1"/>
          <p:nvPr/>
        </p:nvSpPr>
        <p:spPr>
          <a:xfrm>
            <a:off x="513460" y="4916492"/>
            <a:ext cx="23357079" cy="570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19th Amendment</a:t>
            </a:r>
            <a:r>
              <a:t> – Woodrow Wilson, 1920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Right to vote not denied because of sex.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Congress has the power to enforce this by legislation.</a:t>
            </a:r>
          </a:p>
        </p:txBody>
      </p:sp>
      <p:sp>
        <p:nvSpPr>
          <p:cNvPr id="824" name="Rounded Rectangle"/>
          <p:cNvSpPr/>
          <p:nvPr/>
        </p:nvSpPr>
        <p:spPr>
          <a:xfrm>
            <a:off x="-278590" y="6318235"/>
            <a:ext cx="24941180" cy="5305227"/>
          </a:xfrm>
          <a:prstGeom prst="roundRect">
            <a:avLst>
              <a:gd name="adj" fmla="val 3591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28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825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26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827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4" grpId="1" animBg="1" advAuto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20th Amendment – Herbert Hoover, 1933…"/>
          <p:cNvSpPr txBox="1"/>
          <p:nvPr/>
        </p:nvSpPr>
        <p:spPr>
          <a:xfrm>
            <a:off x="513460" y="3514412"/>
            <a:ext cx="23357079" cy="8512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defRPr sz="79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20th Amendment</a:t>
            </a:r>
            <a:r>
              <a:t> – Herbert Hoover, 1933  	</a:t>
            </a:r>
          </a:p>
          <a:p>
            <a:pPr marL="1111250" indent="-1111250" algn="l" defTabSz="457200">
              <a:buSzPct val="145000"/>
              <a:buChar char="•"/>
              <a:defRPr sz="79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Term for President starts at noon January 20th.</a:t>
            </a:r>
          </a:p>
          <a:p>
            <a:pPr marL="1111250" indent="-1111250" algn="l" defTabSz="457200">
              <a:buSzPct val="145000"/>
              <a:buChar char="•"/>
              <a:defRPr sz="79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Term for congress starts at noon January 3rd.</a:t>
            </a:r>
          </a:p>
          <a:p>
            <a:pPr marL="1111250" indent="-1111250" algn="l" defTabSz="457200">
              <a:buSzPct val="145000"/>
              <a:buChar char="•"/>
              <a:defRPr sz="79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Congress shall meet once a year starting at noon January 3rd.</a:t>
            </a:r>
          </a:p>
          <a:p>
            <a:pPr marL="1111250" indent="-1111250" algn="l" defTabSz="457200">
              <a:buSzPct val="145000"/>
              <a:buChar char="•"/>
              <a:defRPr sz="79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If President Elect dies, Vice-President shall take office.</a:t>
            </a:r>
          </a:p>
        </p:txBody>
      </p:sp>
      <p:sp>
        <p:nvSpPr>
          <p:cNvPr id="831" name="Rounded Rectangle"/>
          <p:cNvSpPr/>
          <p:nvPr/>
        </p:nvSpPr>
        <p:spPr>
          <a:xfrm>
            <a:off x="-278590" y="4949016"/>
            <a:ext cx="24941180" cy="7417396"/>
          </a:xfrm>
          <a:prstGeom prst="roundRect">
            <a:avLst>
              <a:gd name="adj" fmla="val 2568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35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832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33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834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1" grpId="1" animBg="1" advAuto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21st Amendment – Franklin D. Roosevelt, 1933…"/>
          <p:cNvSpPr txBox="1"/>
          <p:nvPr/>
        </p:nvSpPr>
        <p:spPr>
          <a:xfrm>
            <a:off x="513460" y="5640392"/>
            <a:ext cx="23357079" cy="4260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21st Amendment</a:t>
            </a:r>
            <a:r>
              <a:t> – Franklin D. Roosevelt, 1933 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Repeals 18th Amendment—Intoxicating liquors are no longer prohibited.</a:t>
            </a:r>
          </a:p>
        </p:txBody>
      </p:sp>
      <p:sp>
        <p:nvSpPr>
          <p:cNvPr id="838" name="Rounded Rectangle"/>
          <p:cNvSpPr/>
          <p:nvPr/>
        </p:nvSpPr>
        <p:spPr>
          <a:xfrm>
            <a:off x="-278590" y="7233706"/>
            <a:ext cx="24941180" cy="4288156"/>
          </a:xfrm>
          <a:prstGeom prst="roundRect">
            <a:avLst>
              <a:gd name="adj" fmla="val 4442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42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839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40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841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8" grpId="1" animBg="1" advAuto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22nd Amendment – Harry S. Truman, 1951…"/>
          <p:cNvSpPr txBox="1"/>
          <p:nvPr/>
        </p:nvSpPr>
        <p:spPr>
          <a:xfrm>
            <a:off x="513460" y="4192592"/>
            <a:ext cx="23357079" cy="7155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22nd Amendment</a:t>
            </a:r>
            <a:r>
              <a:t> – Harry S. Truman, 1951 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President elected no more than twice.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If they have served more than two years of some other presidential term, the can only be elected once.</a:t>
            </a:r>
          </a:p>
        </p:txBody>
      </p:sp>
      <p:sp>
        <p:nvSpPr>
          <p:cNvPr id="845" name="Rounded Rectangle"/>
          <p:cNvSpPr/>
          <p:nvPr/>
        </p:nvSpPr>
        <p:spPr>
          <a:xfrm>
            <a:off x="-240490" y="5596121"/>
            <a:ext cx="24941179" cy="5838032"/>
          </a:xfrm>
          <a:prstGeom prst="roundRect">
            <a:avLst>
              <a:gd name="adj" fmla="val 3263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49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846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47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848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5" grpId="1" animBg="1" advAuto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23rd Amendment – John F. Kennedy, 1961…"/>
          <p:cNvSpPr txBox="1"/>
          <p:nvPr/>
        </p:nvSpPr>
        <p:spPr>
          <a:xfrm>
            <a:off x="513460" y="4916492"/>
            <a:ext cx="23357079" cy="570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23rd Amendment</a:t>
            </a:r>
            <a:r>
              <a:t> – John F. Kennedy, 1961 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Washington D.C. shall have 3 electoral votes.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Congress has power to enforce this by legislation.</a:t>
            </a:r>
          </a:p>
        </p:txBody>
      </p:sp>
      <p:sp>
        <p:nvSpPr>
          <p:cNvPr id="852" name="Rounded Rectangle"/>
          <p:cNvSpPr/>
          <p:nvPr/>
        </p:nvSpPr>
        <p:spPr>
          <a:xfrm>
            <a:off x="-278590" y="6478850"/>
            <a:ext cx="24941180" cy="5144612"/>
          </a:xfrm>
          <a:prstGeom prst="roundRect">
            <a:avLst>
              <a:gd name="adj" fmla="val 3703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56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853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54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855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2" grpId="1" animBg="1" advAuto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24th Amendment – Lyndon B. Johnson, 1964…"/>
          <p:cNvSpPr txBox="1"/>
          <p:nvPr/>
        </p:nvSpPr>
        <p:spPr>
          <a:xfrm>
            <a:off x="513460" y="5640392"/>
            <a:ext cx="23357079" cy="4260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24th Amendment</a:t>
            </a:r>
            <a:r>
              <a:t> – Lyndon B. Johnson, 1964 	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Right to vote in primaries and elections not denied for owing tax.</a:t>
            </a:r>
          </a:p>
        </p:txBody>
      </p:sp>
      <p:sp>
        <p:nvSpPr>
          <p:cNvPr id="859" name="Rounded Rectangle"/>
          <p:cNvSpPr/>
          <p:nvPr/>
        </p:nvSpPr>
        <p:spPr>
          <a:xfrm>
            <a:off x="-278590" y="7132106"/>
            <a:ext cx="24941180" cy="4288156"/>
          </a:xfrm>
          <a:prstGeom prst="roundRect">
            <a:avLst>
              <a:gd name="adj" fmla="val 4442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63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860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61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862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9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close-up-of-axe-chopping-tree-rafael-hernandez.jpg" descr="close-up-of-axe-chopping-tree-rafael-hernande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424" y="-95250"/>
            <a:ext cx="24556344" cy="1636066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2" name="Group"/>
          <p:cNvGrpSpPr/>
          <p:nvPr/>
        </p:nvGrpSpPr>
        <p:grpSpPr>
          <a:xfrm>
            <a:off x="-34366" y="-31278"/>
            <a:ext cx="24478132" cy="3396154"/>
            <a:chOff x="0" y="0"/>
            <a:chExt cx="24478130" cy="3396153"/>
          </a:xfrm>
        </p:grpSpPr>
        <p:sp>
          <p:nvSpPr>
            <p:cNvPr id="160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24418E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61" name="Wood of the Day"/>
            <p:cNvSpPr txBox="1"/>
            <p:nvPr/>
          </p:nvSpPr>
          <p:spPr>
            <a:xfrm>
              <a:off x="990172" y="26511"/>
              <a:ext cx="22448306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Wood of the Day</a:t>
              </a:r>
            </a:p>
          </p:txBody>
        </p:sp>
      </p:grpSp>
    </p:spTree>
  </p:cSld>
  <p:clrMapOvr>
    <a:masterClrMapping/>
  </p:clrMapOvr>
  <p:transition spd="med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25th Amendment – Lyndon B. Johnson, 1967…"/>
          <p:cNvSpPr txBox="1"/>
          <p:nvPr/>
        </p:nvSpPr>
        <p:spPr>
          <a:xfrm>
            <a:off x="513460" y="3425512"/>
            <a:ext cx="23357079" cy="9655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defRPr sz="7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25th Amendment</a:t>
            </a:r>
            <a:r>
              <a:t> – Lyndon B. Johnson, 1967  	</a:t>
            </a:r>
          </a:p>
          <a:p>
            <a:pPr marL="972343" indent="-972343" algn="l" defTabSz="457200">
              <a:buSzPct val="145000"/>
              <a:buChar char="•"/>
              <a:defRPr sz="7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Upon vacancy of President, Vice-President takes office.</a:t>
            </a:r>
          </a:p>
          <a:p>
            <a:pPr marL="972343" indent="-972343" algn="l" defTabSz="457200">
              <a:buSzPct val="145000"/>
              <a:buChar char="•"/>
              <a:defRPr sz="7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Upon vacancy of Vice-President, President nominates new V.P., and Congress majority vote of both houses elects new V.P.</a:t>
            </a:r>
          </a:p>
          <a:p>
            <a:pPr marL="972343" indent="-972343" algn="l" defTabSz="457200">
              <a:buSzPct val="145000"/>
              <a:buChar char="•"/>
              <a:defRPr sz="7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President unable to discharge office falls to V.P. until President gives written notice he is able to resume office</a:t>
            </a:r>
          </a:p>
        </p:txBody>
      </p:sp>
      <p:sp>
        <p:nvSpPr>
          <p:cNvPr id="866" name="Rounded Rectangle"/>
          <p:cNvSpPr/>
          <p:nvPr/>
        </p:nvSpPr>
        <p:spPr>
          <a:xfrm>
            <a:off x="-240490" y="4626357"/>
            <a:ext cx="24941179" cy="8729266"/>
          </a:xfrm>
          <a:prstGeom prst="roundRect">
            <a:avLst>
              <a:gd name="adj" fmla="val 2182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70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867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68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869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6" grpId="1" animBg="1" advAuto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26th Amendment – Richard Nixon, 1971…"/>
          <p:cNvSpPr txBox="1"/>
          <p:nvPr/>
        </p:nvSpPr>
        <p:spPr>
          <a:xfrm>
            <a:off x="513460" y="4916492"/>
            <a:ext cx="23357079" cy="570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26th Amendment</a:t>
            </a:r>
            <a:r>
              <a:t> – Richard Nixon, 1971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Right to vote to any citizen the age of 18.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Congress has power to enforce this by legislation.</a:t>
            </a:r>
          </a:p>
        </p:txBody>
      </p:sp>
      <p:sp>
        <p:nvSpPr>
          <p:cNvPr id="873" name="Rounded Rectangle"/>
          <p:cNvSpPr/>
          <p:nvPr/>
        </p:nvSpPr>
        <p:spPr>
          <a:xfrm>
            <a:off x="-278590" y="6522506"/>
            <a:ext cx="24941180" cy="4288156"/>
          </a:xfrm>
          <a:prstGeom prst="roundRect">
            <a:avLst>
              <a:gd name="adj" fmla="val 4442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77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874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75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876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3" grpId="1" animBg="1" advAuto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27th Amendment – George Bush Senior, 1992…"/>
          <p:cNvSpPr txBox="1"/>
          <p:nvPr/>
        </p:nvSpPr>
        <p:spPr>
          <a:xfrm>
            <a:off x="513460" y="4916492"/>
            <a:ext cx="23357079" cy="570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ct val="120000"/>
              </a:lnSpc>
              <a:defRPr sz="8000" b="0">
                <a:solidFill>
                  <a:srgbClr val="000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rPr>
                <a:latin typeface="Frutiger 75 Black"/>
                <a:ea typeface="Frutiger 75 Black"/>
                <a:cs typeface="Frutiger 75 Black"/>
                <a:sym typeface="Frutiger 75 Black"/>
              </a:rPr>
              <a:t>27th Amendment</a:t>
            </a:r>
            <a:r>
              <a:t> – George Bush Senior, 1992 </a:t>
            </a:r>
          </a:p>
          <a:p>
            <a:pPr marL="1111250" indent="-1111250" algn="l" defTabSz="457200">
              <a:lnSpc>
                <a:spcPct val="120000"/>
              </a:lnSpc>
              <a:buSzPct val="145000"/>
              <a:buChar char="•"/>
              <a:defRPr sz="8000" b="0">
                <a:solidFill>
                  <a:srgbClr val="E22000"/>
                </a:solidFill>
                <a:latin typeface="Frutiger 55"/>
                <a:ea typeface="Frutiger 55"/>
                <a:cs typeface="Frutiger 55"/>
                <a:sym typeface="Frutiger 55 Roman"/>
              </a:defRPr>
            </a:pPr>
            <a:r>
              <a:t>Any law that increases the pay of legislators may not take effect until after an election for Representatives (every two years).</a:t>
            </a:r>
          </a:p>
        </p:txBody>
      </p:sp>
      <p:sp>
        <p:nvSpPr>
          <p:cNvPr id="880" name="Rounded Rectangle"/>
          <p:cNvSpPr/>
          <p:nvPr/>
        </p:nvSpPr>
        <p:spPr>
          <a:xfrm>
            <a:off x="-278590" y="6370106"/>
            <a:ext cx="24941180" cy="4569938"/>
          </a:xfrm>
          <a:prstGeom prst="roundRect">
            <a:avLst>
              <a:gd name="adj" fmla="val 4169"/>
            </a:avLst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884" name="Group"/>
          <p:cNvGrpSpPr/>
          <p:nvPr/>
        </p:nvGrpSpPr>
        <p:grpSpPr>
          <a:xfrm>
            <a:off x="-47066" y="-28979"/>
            <a:ext cx="24478132" cy="3396155"/>
            <a:chOff x="0" y="0"/>
            <a:chExt cx="24478130" cy="3396153"/>
          </a:xfrm>
        </p:grpSpPr>
        <p:sp>
          <p:nvSpPr>
            <p:cNvPr id="881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Off val="16847"/>
                  </a:schemeClr>
                </a:gs>
                <a:gs pos="100000">
                  <a:schemeClr val="accent1">
                    <a:lumOff val="-13575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82" name="The Constitution"/>
            <p:cNvSpPr txBox="1"/>
            <p:nvPr/>
          </p:nvSpPr>
          <p:spPr>
            <a:xfrm>
              <a:off x="4586981" y="368165"/>
              <a:ext cx="18819618" cy="2659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>
              <a:lvl1pPr>
                <a:defRPr sz="16600"/>
              </a:lvl1pPr>
            </a:lstStyle>
            <a:p>
              <a:r>
                <a:t>The Constitution</a:t>
              </a:r>
            </a:p>
          </p:txBody>
        </p:sp>
        <p:pic>
          <p:nvPicPr>
            <p:cNvPr id="883" name="800px-Declaration_independence.jpg" descr="800px-Declaration_independence.jpg"/>
            <p:cNvPicPr>
              <a:picLocks noChangeAspect="1"/>
            </p:cNvPicPr>
            <p:nvPr/>
          </p:nvPicPr>
          <p:blipFill>
            <a:blip r:embed="rId2"/>
            <a:srcRect l="36213" t="28197" r="1300" b="9316"/>
            <a:stretch>
              <a:fillRect/>
            </a:stretch>
          </p:blipFill>
          <p:spPr>
            <a:xfrm>
              <a:off x="590685" y="293388"/>
              <a:ext cx="4159607" cy="2729742"/>
            </a:xfrm>
            <a:prstGeom prst="rect">
              <a:avLst/>
            </a:prstGeom>
            <a:ln w="25400" cap="flat">
              <a:noFill/>
              <a:miter lim="400000"/>
            </a:ln>
            <a:effectLst>
              <a:outerShdw blurRad="355600" dist="177800" dir="5400000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6" dur="1000" fill="hold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" grpId="1" animBg="1" advAuto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8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886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A87CB6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87" name="History"/>
            <p:cNvSpPr txBox="1"/>
            <p:nvPr/>
          </p:nvSpPr>
          <p:spPr>
            <a:xfrm>
              <a:off x="1211757" y="26511"/>
              <a:ext cx="22030536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History</a:t>
              </a:r>
            </a:p>
          </p:txBody>
        </p:sp>
      </p:grpSp>
      <p:pic>
        <p:nvPicPr>
          <p:cNvPr id="889" name="UG_Sothebys_EAP_2015.jpg" descr="UG_Sothebys_EAP_2015.jpg"/>
          <p:cNvPicPr>
            <a:picLocks noChangeAspect="1"/>
          </p:cNvPicPr>
          <p:nvPr/>
        </p:nvPicPr>
        <p:blipFill>
          <a:blip r:embed="rId2"/>
          <a:srcRect t="20261"/>
          <a:stretch>
            <a:fillRect/>
          </a:stretch>
        </p:blipFill>
        <p:spPr>
          <a:xfrm>
            <a:off x="-28179" y="3322532"/>
            <a:ext cx="24440457" cy="120229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" name="10 Second Interval Timer.mp4" descr="10 Second Interval Timer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50344" y="3340736"/>
            <a:ext cx="15337145" cy="8627144"/>
          </a:xfrm>
          <a:prstGeom prst="rect">
            <a:avLst/>
          </a:prstGeom>
          <a:ln w="12700">
            <a:miter lim="400000"/>
          </a:ln>
        </p:spPr>
      </p:pic>
      <p:pic>
        <p:nvPicPr>
          <p:cNvPr id="892" name="Morning Meeting Book-Lean Summit21.jpg" descr="Morning Meeting Book-Lean Summit2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012658" y="-9876229"/>
            <a:ext cx="7150262" cy="9253278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pic>
        <p:nvPicPr>
          <p:cNvPr id="893" name="y2mate.com - nathaniel_rateliff_the_night_sweats_you_worry_me_lyric_video_qM7iLbFXQF8.mp3" descr="y2mate.com - nathaniel_rateliff_the_night_sweats_you_worry_me_lyric_video_qM7iLbFXQF8.mp3"/>
          <p:cNvPicPr>
            <a:picLocks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027715" y="8632825"/>
            <a:ext cx="571501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94" name="streching buddies.jpg" descr="streching buddies.jpg"/>
          <p:cNvPicPr>
            <a:picLocks noChangeAspect="1"/>
          </p:cNvPicPr>
          <p:nvPr/>
        </p:nvPicPr>
        <p:blipFill>
          <a:blip r:embed="rId9"/>
          <a:srcRect t="10757"/>
          <a:stretch>
            <a:fillRect/>
          </a:stretch>
        </p:blipFill>
        <p:spPr>
          <a:xfrm>
            <a:off x="-154220" y="3088679"/>
            <a:ext cx="9298514" cy="1073886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97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895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EF3442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96" name="Stretching"/>
            <p:cNvSpPr txBox="1"/>
            <p:nvPr/>
          </p:nvSpPr>
          <p:spPr>
            <a:xfrm>
              <a:off x="1211757" y="26511"/>
              <a:ext cx="22030536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Stretching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742263" fill="hold"/>
                                        <p:tgtEl>
                                          <p:spTgt spid="8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0474226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230209" fill="hold"/>
                                        <p:tgtEl>
                                          <p:spTgt spid="8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0" fill="hold" display="0">
                  <p:stCondLst>
                    <p:cond delay="indefinite"/>
                  </p:stCondLst>
                </p:cTn>
                <p:tgtEl>
                  <p:spTgt spid="891"/>
                </p:tgtEl>
              </p:cMediaNode>
            </p:video>
            <p:audio>
              <p:cMediaNode vol="9464" showWhenStopped="0">
                <p:cTn id="11" fill="hold" display="0">
                  <p:stCondLst>
                    <p:cond delay="indefinite"/>
                  </p:stCondLst>
                </p:cTn>
                <p:tgtEl>
                  <p:spTgt spid="89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Rectangle"/>
          <p:cNvSpPr/>
          <p:nvPr/>
        </p:nvSpPr>
        <p:spPr>
          <a:xfrm>
            <a:off x="-99805" y="3323070"/>
            <a:ext cx="24583610" cy="10426613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902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900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FEC526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01" name="What’s our goal?"/>
            <p:cNvSpPr txBox="1"/>
            <p:nvPr/>
          </p:nvSpPr>
          <p:spPr>
            <a:xfrm>
              <a:off x="1211757" y="26511"/>
              <a:ext cx="22030536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What’s our goal?</a:t>
              </a:r>
            </a:p>
          </p:txBody>
        </p:sp>
      </p:grpSp>
      <p:grpSp>
        <p:nvGrpSpPr>
          <p:cNvPr id="911" name="Group"/>
          <p:cNvGrpSpPr/>
          <p:nvPr/>
        </p:nvGrpSpPr>
        <p:grpSpPr>
          <a:xfrm>
            <a:off x="4843447" y="3253573"/>
            <a:ext cx="16203411" cy="10565698"/>
            <a:chOff x="-133349" y="0"/>
            <a:chExt cx="16203409" cy="10565697"/>
          </a:xfrm>
        </p:grpSpPr>
        <p:grpSp>
          <p:nvGrpSpPr>
            <p:cNvPr id="909" name="Group"/>
            <p:cNvGrpSpPr/>
            <p:nvPr/>
          </p:nvGrpSpPr>
          <p:grpSpPr>
            <a:xfrm>
              <a:off x="-133350" y="811153"/>
              <a:ext cx="16203410" cy="8488145"/>
              <a:chOff x="-133350" y="0"/>
              <a:chExt cx="16203409" cy="8488143"/>
            </a:xfrm>
          </p:grpSpPr>
          <p:sp>
            <p:nvSpPr>
              <p:cNvPr id="903" name="Banish…"/>
              <p:cNvSpPr txBox="1"/>
              <p:nvPr/>
            </p:nvSpPr>
            <p:spPr>
              <a:xfrm>
                <a:off x="506473" y="0"/>
                <a:ext cx="15563587" cy="31460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b">
                <a:normAutofit lnSpcReduction="10000"/>
              </a:bodyPr>
              <a:lstStyle/>
              <a:p>
                <a:pPr algn="l" defTabSz="455675">
                  <a:defRPr sz="10062" b="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  <a:r>
                  <a:t>Banish </a:t>
                </a:r>
              </a:p>
              <a:p>
                <a:pPr algn="l" defTabSz="455675">
                  <a:defRPr sz="10062" b="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  <a:r>
                  <a:t>Sloppiness</a:t>
                </a:r>
              </a:p>
            </p:txBody>
          </p:sp>
          <p:pic>
            <p:nvPicPr>
              <p:cNvPr id="904" name="Line" descr="Line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-133350" y="2042299"/>
                <a:ext cx="6801530" cy="723375"/>
              </a:xfrm>
              <a:prstGeom prst="rect">
                <a:avLst/>
              </a:prstGeom>
              <a:effectLst/>
            </p:spPr>
          </p:pic>
          <p:sp>
            <p:nvSpPr>
              <p:cNvPr id="906" name="Love…"/>
              <p:cNvSpPr txBox="1"/>
              <p:nvPr/>
            </p:nvSpPr>
            <p:spPr>
              <a:xfrm>
                <a:off x="365856" y="4050596"/>
                <a:ext cx="9735699" cy="406525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l" defTabSz="584200">
                  <a:defRPr sz="9500" b="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  <a:r>
                  <a:t>Love </a:t>
                </a:r>
              </a:p>
              <a:p>
                <a:pPr algn="l" defTabSz="584200">
                  <a:defRPr sz="9500" b="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  <a:r>
                  <a:t>Precision</a:t>
                </a:r>
              </a:p>
            </p:txBody>
          </p:sp>
          <p:pic>
            <p:nvPicPr>
              <p:cNvPr id="907" name="Line" descr="Line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9078" y="7971848"/>
                <a:ext cx="6625628" cy="516296"/>
              </a:xfrm>
              <a:prstGeom prst="rect">
                <a:avLst/>
              </a:prstGeom>
              <a:effectLst/>
            </p:spPr>
          </p:pic>
        </p:grpSp>
        <p:pic>
          <p:nvPicPr>
            <p:cNvPr id="910" name="Banish-Sloppiness-Book.PNG" descr="Banish-Sloppiness-Book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7622554" y="0"/>
              <a:ext cx="8198651" cy="105656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" grpId="1" animBg="1" advAuto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913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00AEE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14" name="What’s our plan?"/>
            <p:cNvSpPr txBox="1"/>
            <p:nvPr/>
          </p:nvSpPr>
          <p:spPr>
            <a:xfrm>
              <a:off x="1211757" y="26511"/>
              <a:ext cx="22030536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What’s our plan?</a:t>
              </a:r>
            </a:p>
          </p:txBody>
        </p:sp>
      </p:grpSp>
      <p:pic>
        <p:nvPicPr>
          <p:cNvPr id="916" name="shutterstock_630542819-1000x600.jpg" descr="shutterstock_630542819-1000x600.jpg"/>
          <p:cNvPicPr>
            <a:picLocks noChangeAspect="1"/>
          </p:cNvPicPr>
          <p:nvPr/>
        </p:nvPicPr>
        <p:blipFill>
          <a:blip r:embed="rId2"/>
          <a:srcRect t="3070"/>
          <a:stretch>
            <a:fillRect/>
          </a:stretch>
        </p:blipFill>
        <p:spPr>
          <a:xfrm>
            <a:off x="3218720" y="3320981"/>
            <a:ext cx="17922402" cy="104232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0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918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F68C2A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19" name="Ratings"/>
            <p:cNvSpPr txBox="1"/>
            <p:nvPr/>
          </p:nvSpPr>
          <p:spPr>
            <a:xfrm>
              <a:off x="1211757" y="26511"/>
              <a:ext cx="22030536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Ratings</a:t>
              </a:r>
            </a:p>
          </p:txBody>
        </p:sp>
      </p:grpSp>
      <p:pic>
        <p:nvPicPr>
          <p:cNvPr id="921" name="ratingrankin.jpg" descr="ratingrank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924" y="4096761"/>
            <a:ext cx="22870152" cy="80267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5" name="Group"/>
          <p:cNvGrpSpPr/>
          <p:nvPr/>
        </p:nvGrpSpPr>
        <p:grpSpPr>
          <a:xfrm>
            <a:off x="-47066" y="-31278"/>
            <a:ext cx="24478132" cy="3396154"/>
            <a:chOff x="0" y="0"/>
            <a:chExt cx="24478130" cy="3396153"/>
          </a:xfrm>
        </p:grpSpPr>
        <p:sp>
          <p:nvSpPr>
            <p:cNvPr id="923" name="Rectangle"/>
            <p:cNvSpPr/>
            <p:nvPr/>
          </p:nvSpPr>
          <p:spPr>
            <a:xfrm>
              <a:off x="0" y="0"/>
              <a:ext cx="24478131" cy="3396154"/>
            </a:xfrm>
            <a:prstGeom prst="rect">
              <a:avLst/>
            </a:prstGeom>
            <a:solidFill>
              <a:srgbClr val="24418E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24" name="Let’s go to work"/>
            <p:cNvSpPr txBox="1"/>
            <p:nvPr/>
          </p:nvSpPr>
          <p:spPr>
            <a:xfrm>
              <a:off x="1211757" y="26511"/>
              <a:ext cx="22030536" cy="32300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50800" dist="63500" dir="27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r>
                <a:t>Let’s go to work</a:t>
              </a:r>
            </a:p>
          </p:txBody>
        </p:sp>
      </p:grpSp>
      <p:pic>
        <p:nvPicPr>
          <p:cNvPr id="926" name="b65c5b5b3a20da58a81eb2e3ff1a3f9a.jpg" descr="b65c5b5b3a20da58a81eb2e3ff1a3f9a.jpg"/>
          <p:cNvPicPr>
            <a:picLocks noChangeAspect="1"/>
          </p:cNvPicPr>
          <p:nvPr/>
        </p:nvPicPr>
        <p:blipFill>
          <a:blip r:embed="rId2"/>
          <a:srcRect t="5890"/>
          <a:stretch>
            <a:fillRect/>
          </a:stretch>
        </p:blipFill>
        <p:spPr>
          <a:xfrm>
            <a:off x="6370290" y="3411239"/>
            <a:ext cx="11643420" cy="10957621"/>
          </a:xfrm>
          <a:prstGeom prst="rect">
            <a:avLst/>
          </a:prstGeom>
          <a:ln w="25400">
            <a:miter lim="400000"/>
          </a:ln>
          <a:effectLst>
            <a:reflection stA="50000" endPos="40000" dir="5400000" sy="-100000" algn="bl" rotWithShape="0"/>
          </a:effectLst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FFFFFF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2068</Words>
  <Application>Microsoft Macintosh PowerPoint</Application>
  <PresentationFormat>Custom</PresentationFormat>
  <Paragraphs>460</Paragraphs>
  <Slides>98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110" baseType="lpstr">
      <vt:lpstr>Bradley Hand ITC TT-Bold</vt:lpstr>
      <vt:lpstr>Frutiger 55</vt:lpstr>
      <vt:lpstr>Frutiger 65 Bold</vt:lpstr>
      <vt:lpstr>Frutiger 75 Black</vt:lpstr>
      <vt:lpstr>Helvetica Light</vt:lpstr>
      <vt:lpstr>Helvetica Neue</vt:lpstr>
      <vt:lpstr>Helvetica Neue Light</vt:lpstr>
      <vt:lpstr>Helvetica Neue Medium</vt:lpstr>
      <vt:lpstr>Helvetica Neue Thin</vt:lpstr>
      <vt:lpstr>Papyrus</vt:lpstr>
      <vt:lpstr>SignPainter-HouseScript Semibol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Jayme Simpson</cp:lastModifiedBy>
  <cp:revision>7</cp:revision>
  <dcterms:modified xsi:type="dcterms:W3CDTF">2020-11-24T22:32:31Z</dcterms:modified>
</cp:coreProperties>
</file>